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279" r:id="rId39"/>
    <p:sldId id="358" r:id="rId40"/>
    <p:sldId id="359" r:id="rId41"/>
    <p:sldId id="282" r:id="rId42"/>
    <p:sldId id="360" r:id="rId43"/>
    <p:sldId id="361" r:id="rId44"/>
    <p:sldId id="362" r:id="rId45"/>
    <p:sldId id="363" r:id="rId46"/>
    <p:sldId id="364" r:id="rId47"/>
    <p:sldId id="365" r:id="rId48"/>
    <p:sldId id="366" r:id="rId49"/>
    <p:sldId id="290" r:id="rId50"/>
    <p:sldId id="291" r:id="rId51"/>
    <p:sldId id="292" r:id="rId52"/>
    <p:sldId id="293" r:id="rId53"/>
    <p:sldId id="294" r:id="rId54"/>
    <p:sldId id="256" r:id="rId55"/>
    <p:sldId id="268" r:id="rId56"/>
    <p:sldId id="275" r:id="rId57"/>
    <p:sldId id="276" r:id="rId58"/>
    <p:sldId id="269" r:id="rId59"/>
    <p:sldId id="270" r:id="rId60"/>
    <p:sldId id="278" r:id="rId61"/>
    <p:sldId id="271" r:id="rId62"/>
    <p:sldId id="277" r:id="rId63"/>
    <p:sldId id="272" r:id="rId64"/>
    <p:sldId id="273" r:id="rId65"/>
    <p:sldId id="274" r:id="rId66"/>
    <p:sldId id="357" r:id="rId67"/>
    <p:sldId id="367" r:id="rId68"/>
    <p:sldId id="368" r:id="rId69"/>
    <p:sldId id="369" r:id="rId70"/>
    <p:sldId id="370" r:id="rId71"/>
    <p:sldId id="371" r:id="rId72"/>
    <p:sldId id="372" r:id="rId73"/>
    <p:sldId id="373" r:id="rId74"/>
    <p:sldId id="295" r:id="rId75"/>
    <p:sldId id="296" r:id="rId76"/>
    <p:sldId id="297" r:id="rId77"/>
    <p:sldId id="298" r:id="rId78"/>
    <p:sldId id="299" r:id="rId79"/>
    <p:sldId id="300" r:id="rId80"/>
    <p:sldId id="301" r:id="rId81"/>
    <p:sldId id="302" r:id="rId82"/>
    <p:sldId id="303" r:id="rId83"/>
    <p:sldId id="304" r:id="rId84"/>
    <p:sldId id="305" r:id="rId85"/>
    <p:sldId id="306" r:id="rId86"/>
    <p:sldId id="307" r:id="rId87"/>
    <p:sldId id="308" r:id="rId88"/>
    <p:sldId id="309" r:id="rId89"/>
    <p:sldId id="310" r:id="rId90"/>
    <p:sldId id="311" r:id="rId91"/>
    <p:sldId id="312" r:id="rId9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6585" autoAdjust="0"/>
  </p:normalViewPr>
  <p:slideViewPr>
    <p:cSldViewPr>
      <p:cViewPr varScale="1">
        <p:scale>
          <a:sx n="59" d="100"/>
          <a:sy n="59" d="100"/>
        </p:scale>
        <p:origin x="1920"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27CCF564-B218-47E1-A4E7-A4B3F5625172}" type="datetimeFigureOut">
              <a:rPr lang="zh-CN" altLang="en-US"/>
              <a:pPr>
                <a:defRPr/>
              </a:pPr>
              <a:t>2018/4/18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73A6D5EA-D5CC-4CD4-B5F1-2EB35D546E9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cnblogs.com/ModifyRong/p/7739955.html#3825035"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cnblogs.com/ModifyRong/p/7739955.html#3825035"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2</a:t>
            </a:fld>
            <a:endParaRPr lang="zh-CN" altLang="en-US"/>
          </a:p>
        </p:txBody>
      </p:sp>
    </p:spTree>
    <p:extLst>
      <p:ext uri="{BB962C8B-B14F-4D97-AF65-F5344CB8AC3E}">
        <p14:creationId xmlns:p14="http://schemas.microsoft.com/office/powerpoint/2010/main" val="310976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Boosting</a:t>
            </a:r>
            <a:r>
              <a:rPr lang="zh-CN" altLang="en-US" smtClean="0"/>
              <a:t>中有代表性的是</a:t>
            </a:r>
            <a:r>
              <a:rPr lang="en-US" altLang="zh-CN" smtClean="0"/>
              <a:t>AdaBoost</a:t>
            </a:r>
            <a:r>
              <a:rPr lang="zh-CN" altLang="en-US" smtClean="0"/>
              <a:t>（</a:t>
            </a:r>
            <a:r>
              <a:rPr lang="en-US" altLang="zh-CN" smtClean="0"/>
              <a:t>Adaptive boosting</a:t>
            </a:r>
            <a:r>
              <a:rPr lang="zh-CN" altLang="en-US" smtClean="0"/>
              <a:t>）算法：刚开始训练时对每一个训练例赋相等的权重，然后用该算法对训练集训练</a:t>
            </a:r>
            <a:r>
              <a:rPr lang="en-US" altLang="zh-CN" smtClean="0"/>
              <a:t>t</a:t>
            </a:r>
            <a:r>
              <a:rPr lang="zh-CN" altLang="en-US" smtClean="0"/>
              <a:t>轮，每次训练后，对训练失败的训练例赋以较大的权重，也就是让学习算法在每次学习以后更注意学错的样本，从而得到多个预测函数。</a:t>
            </a:r>
            <a:endParaRPr lang="en-US" altLang="zh-CN" smtClean="0"/>
          </a:p>
          <a:p>
            <a:r>
              <a:rPr lang="en-US" altLang="zh-CN" smtClean="0"/>
              <a:t>GBDT</a:t>
            </a:r>
            <a:r>
              <a:rPr lang="zh-CN" altLang="en-US" smtClean="0"/>
              <a:t>（</a:t>
            </a:r>
            <a:r>
              <a:rPr lang="en-US" altLang="zh-CN" smtClean="0"/>
              <a:t>Gradient Boost Decision Tree)</a:t>
            </a:r>
            <a:r>
              <a:rPr lang="zh-CN" altLang="en-US" smtClean="0"/>
              <a:t>也是一种</a:t>
            </a:r>
            <a:r>
              <a:rPr lang="en-US" altLang="zh-CN" smtClean="0"/>
              <a:t>Boosting</a:t>
            </a:r>
            <a:r>
              <a:rPr lang="zh-CN" altLang="en-US" smtClean="0"/>
              <a:t>的方法，与</a:t>
            </a:r>
            <a:r>
              <a:rPr lang="en-US" altLang="zh-CN" smtClean="0"/>
              <a:t>AdaBoost</a:t>
            </a:r>
            <a:r>
              <a:rPr lang="zh-CN" altLang="en-US" smtClean="0"/>
              <a:t>不同，</a:t>
            </a:r>
            <a:r>
              <a:rPr lang="en-US" altLang="zh-CN" smtClean="0"/>
              <a:t>GBDT</a:t>
            </a:r>
            <a:r>
              <a:rPr lang="zh-CN" altLang="en-US" smtClean="0"/>
              <a:t>每一次的计算是为了减少上一次的残差，</a:t>
            </a:r>
            <a:r>
              <a:rPr lang="en-US" altLang="zh-CN" smtClean="0"/>
              <a:t>GBDT</a:t>
            </a:r>
            <a:r>
              <a:rPr lang="zh-CN" altLang="en-US" smtClean="0"/>
              <a:t>在残差减少（负梯度）的方向上建立一个新的模型。</a:t>
            </a:r>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111F27-73C7-456E-AA0B-CCB82ED609D5}" type="slidenum">
              <a:rPr lang="zh-CN" altLang="en-US" smtClean="0"/>
              <a:pPr/>
              <a:t>13</a:t>
            </a:fld>
            <a:endParaRPr lang="zh-CN" altLang="en-US" smtClean="0"/>
          </a:p>
        </p:txBody>
      </p:sp>
    </p:spTree>
    <p:extLst>
      <p:ext uri="{BB962C8B-B14F-4D97-AF65-F5344CB8AC3E}">
        <p14:creationId xmlns:p14="http://schemas.microsoft.com/office/powerpoint/2010/main" val="351769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然后，这里我将会结合具体例子来详细讲解一下</a:t>
            </a:r>
            <a:r>
              <a:rPr lang="en-US" altLang="zh-CN" smtClean="0"/>
              <a:t>AdaBoost</a:t>
            </a:r>
            <a:r>
              <a:rPr lang="zh-CN" altLang="en-US" smtClean="0"/>
              <a:t>算法。假定，给定一个二分类训练数据集</a:t>
            </a:r>
            <a:r>
              <a:rPr lang="en-US" altLang="zh-CN" smtClean="0"/>
              <a:t>T={(x1,y1),(x2,y2),…(xN,yN)}</a:t>
            </a:r>
            <a:r>
              <a:rPr lang="zh-CN" altLang="en-US" smtClean="0"/>
              <a:t>，其中</a:t>
            </a:r>
            <a:r>
              <a:rPr lang="en-US" altLang="zh-CN" smtClean="0"/>
              <a:t>xi…yi…</a:t>
            </a:r>
          </a:p>
          <a:p>
            <a:r>
              <a:rPr lang="en-US" altLang="zh-CN" smtClean="0"/>
              <a:t>(1)</a:t>
            </a:r>
            <a:r>
              <a:rPr lang="zh-CN" altLang="en-US" smtClean="0"/>
              <a:t>初始化权值分布，</a:t>
            </a:r>
            <a:r>
              <a:rPr lang="en-US" altLang="zh-CN" smtClean="0"/>
              <a:t>D1=</a:t>
            </a:r>
            <a:r>
              <a:rPr lang="zh-CN" altLang="en-US" smtClean="0"/>
              <a:t>（</a:t>
            </a:r>
            <a:r>
              <a:rPr lang="en-US" altLang="zh-CN" smtClean="0"/>
              <a:t>w11,…,w1N</a:t>
            </a:r>
            <a:r>
              <a:rPr lang="zh-CN" altLang="en-US" smtClean="0"/>
              <a:t>）</a:t>
            </a:r>
            <a:r>
              <a:rPr lang="en-US" altLang="zh-CN" smtClean="0"/>
              <a:t>w1i=1/N</a:t>
            </a:r>
            <a:endParaRPr lang="zh-CN" altLang="en-US"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BE4218-61D3-4BCF-8455-7445F1ECDFA3}" type="slidenum">
              <a:rPr lang="zh-CN" altLang="en-US" smtClean="0"/>
              <a:pPr/>
              <a:t>14</a:t>
            </a:fld>
            <a:endParaRPr lang="zh-CN" altLang="en-US" smtClean="0"/>
          </a:p>
        </p:txBody>
      </p:sp>
    </p:spTree>
    <p:extLst>
      <p:ext uri="{BB962C8B-B14F-4D97-AF65-F5344CB8AC3E}">
        <p14:creationId xmlns:p14="http://schemas.microsoft.com/office/powerpoint/2010/main" val="401601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GB</a:t>
            </a:r>
            <a:r>
              <a:rPr lang="zh-CN" altLang="en-US" sz="1200" b="0" i="0" kern="1200" dirty="0" smtClean="0">
                <a:solidFill>
                  <a:schemeClr val="tx1"/>
                </a:solidFill>
                <a:effectLst/>
                <a:latin typeface="+mn-lt"/>
                <a:ea typeface="+mn-ea"/>
                <a:cs typeface="+mn-cs"/>
              </a:rPr>
              <a:t>其实是一种理念，他并不是这一个具体的</a:t>
            </a:r>
            <a:r>
              <a:rPr lang="zh-CN" altLang="en-US" sz="1200" b="1" i="0" u="none" strike="noStrike" kern="1200" dirty="0" smtClean="0">
                <a:solidFill>
                  <a:schemeClr val="tx1"/>
                </a:solidFill>
                <a:effectLst/>
                <a:latin typeface="+mn-lt"/>
                <a:ea typeface="+mn-ea"/>
                <a:cs typeface="+mn-cs"/>
              </a:rPr>
              <a:t>算法</a:t>
            </a:r>
            <a:r>
              <a:rPr lang="zh-CN" altLang="en-US" sz="1200" b="0" i="0" kern="1200" dirty="0" smtClean="0">
                <a:solidFill>
                  <a:schemeClr val="tx1"/>
                </a:solidFill>
                <a:effectLst/>
                <a:latin typeface="+mn-lt"/>
                <a:ea typeface="+mn-ea"/>
                <a:cs typeface="+mn-cs"/>
              </a:rPr>
              <a:t>，意思是说沿着梯度方向，构造一系列的弱分类器函数，并以一定权重组合起来，形成最终决策的强分类器；</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16</a:t>
            </a:fld>
            <a:endParaRPr lang="zh-CN" altLang="en-US"/>
          </a:p>
        </p:txBody>
      </p:sp>
    </p:spTree>
    <p:extLst>
      <p:ext uri="{BB962C8B-B14F-4D97-AF65-F5344CB8AC3E}">
        <p14:creationId xmlns:p14="http://schemas.microsoft.com/office/powerpoint/2010/main" val="388738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两部分</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17</a:t>
            </a:fld>
            <a:endParaRPr lang="zh-CN" altLang="en-US"/>
          </a:p>
        </p:txBody>
      </p:sp>
    </p:spTree>
    <p:extLst>
      <p:ext uri="{BB962C8B-B14F-4D97-AF65-F5344CB8AC3E}">
        <p14:creationId xmlns:p14="http://schemas.microsoft.com/office/powerpoint/2010/main" val="197572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18</a:t>
            </a:fld>
            <a:endParaRPr lang="zh-CN" altLang="en-US"/>
          </a:p>
        </p:txBody>
      </p:sp>
    </p:spTree>
    <p:extLst>
      <p:ext uri="{BB962C8B-B14F-4D97-AF65-F5344CB8AC3E}">
        <p14:creationId xmlns:p14="http://schemas.microsoft.com/office/powerpoint/2010/main" val="208653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残差即实际观测值和计算出来的值的差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19</a:t>
            </a:fld>
            <a:endParaRPr lang="zh-CN" altLang="en-US"/>
          </a:p>
        </p:txBody>
      </p:sp>
    </p:spTree>
    <p:extLst>
      <p:ext uri="{BB962C8B-B14F-4D97-AF65-F5344CB8AC3E}">
        <p14:creationId xmlns:p14="http://schemas.microsoft.com/office/powerpoint/2010/main" val="59813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记住两个要点：</a:t>
            </a:r>
            <a:r>
              <a:rPr lang="en-US" altLang="zh-CN" dirty="0" smtClean="0"/>
              <a:t>1</a:t>
            </a:r>
            <a:r>
              <a:rPr lang="zh-CN" altLang="en-US" dirty="0" smtClean="0"/>
              <a:t>是梯度下降 </a:t>
            </a:r>
            <a:r>
              <a:rPr lang="en-US" altLang="zh-CN" dirty="0" smtClean="0"/>
              <a:t>2</a:t>
            </a:r>
            <a:r>
              <a:rPr lang="zh-CN" altLang="en-US" dirty="0" smtClean="0"/>
              <a:t>是函数空间</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20</a:t>
            </a:fld>
            <a:endParaRPr lang="zh-CN" altLang="en-US"/>
          </a:p>
        </p:txBody>
      </p:sp>
    </p:spTree>
    <p:extLst>
      <p:ext uri="{BB962C8B-B14F-4D97-AF65-F5344CB8AC3E}">
        <p14:creationId xmlns:p14="http://schemas.microsoft.com/office/powerpoint/2010/main" val="147357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21</a:t>
            </a:fld>
            <a:endParaRPr lang="zh-CN" altLang="en-US"/>
          </a:p>
        </p:txBody>
      </p:sp>
    </p:spTree>
    <p:extLst>
      <p:ext uri="{BB962C8B-B14F-4D97-AF65-F5344CB8AC3E}">
        <p14:creationId xmlns:p14="http://schemas.microsoft.com/office/powerpoint/2010/main" val="263642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smtClean="0"/>
              <a:t>Θ</a:t>
            </a:r>
            <a:r>
              <a:rPr lang="zh-CN" altLang="en-US" dirty="0" smtClean="0"/>
              <a:t>上角标代表轮数</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22</a:t>
            </a:fld>
            <a:endParaRPr lang="zh-CN" altLang="en-US"/>
          </a:p>
        </p:txBody>
      </p:sp>
    </p:spTree>
    <p:extLst>
      <p:ext uri="{BB962C8B-B14F-4D97-AF65-F5344CB8AC3E}">
        <p14:creationId xmlns:p14="http://schemas.microsoft.com/office/powerpoint/2010/main" val="2549624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g</a:t>
            </a:r>
            <a:r>
              <a:rPr lang="zh-CN" altLang="en-US" dirty="0" smtClean="0"/>
              <a:t>（</a:t>
            </a:r>
            <a:r>
              <a:rPr lang="en-US" altLang="zh-CN" dirty="0" smtClean="0"/>
              <a:t>x</a:t>
            </a:r>
            <a:r>
              <a:rPr lang="zh-CN" altLang="en-US" dirty="0" smtClean="0"/>
              <a:t>）是</a:t>
            </a:r>
            <a:r>
              <a:rPr lang="en-US" altLang="zh-CN" dirty="0" smtClean="0"/>
              <a:t>f</a:t>
            </a:r>
            <a:r>
              <a:rPr lang="zh-CN" altLang="en-US" dirty="0" smtClean="0"/>
              <a:t>（</a:t>
            </a:r>
            <a:r>
              <a:rPr lang="en-US" altLang="zh-CN" dirty="0" smtClean="0"/>
              <a:t>x</a:t>
            </a:r>
            <a:r>
              <a:rPr lang="zh-CN" altLang="en-US" dirty="0" smtClean="0"/>
              <a:t>）的一阶导数</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有两个要点：一是梯度下降 而是函数空间</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注意，这里的梯度下降法是在函数空间中通过梯度下降法寻找使得</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最小的一个函数，即</a:t>
            </a:r>
            <a:r>
              <a:rPr lang="en-US" altLang="zh-CN" sz="1200" b="0" i="0" kern="1200" dirty="0" smtClean="0">
                <a:solidFill>
                  <a:schemeClr val="tx1"/>
                </a:solidFill>
                <a:effectLst/>
                <a:latin typeface="+mn-lt"/>
                <a:ea typeface="+mn-ea"/>
                <a:cs typeface="+mn-cs"/>
              </a:rPr>
              <a:t>L(</a:t>
            </a:r>
            <a:r>
              <a:rPr lang="en-US" altLang="zh-CN" sz="1200" b="0" i="0" kern="1200" dirty="0" err="1" smtClean="0">
                <a:solidFill>
                  <a:schemeClr val="tx1"/>
                </a:solidFill>
                <a:effectLst/>
                <a:latin typeface="+mn-lt"/>
                <a:ea typeface="+mn-ea"/>
                <a:cs typeface="+mn-cs"/>
              </a:rPr>
              <a:t>y,f</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求层，区别于传统的梯度下降法选择一个方向（对</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求导）；</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B6F32D3-5016-4122-BC35-3F74EC02C769}" type="slidenum">
              <a:rPr lang="zh-CN" altLang="en-US" smtClean="0"/>
              <a:t>24</a:t>
            </a:fld>
            <a:endParaRPr lang="zh-CN" altLang="en-US"/>
          </a:p>
        </p:txBody>
      </p:sp>
    </p:spTree>
    <p:extLst>
      <p:ext uri="{BB962C8B-B14F-4D97-AF65-F5344CB8AC3E}">
        <p14:creationId xmlns:p14="http://schemas.microsoft.com/office/powerpoint/2010/main" val="26616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04EC04-C86B-49A2-BC36-7100FFF1680C}" type="slidenum">
              <a:rPr lang="zh-CN" altLang="en-US" smtClean="0"/>
              <a:pPr/>
              <a:t>3</a:t>
            </a:fld>
            <a:endParaRPr lang="zh-CN" altLang="en-US" smtClean="0"/>
          </a:p>
        </p:txBody>
      </p:sp>
    </p:spTree>
    <p:extLst>
      <p:ext uri="{BB962C8B-B14F-4D97-AF65-F5344CB8AC3E}">
        <p14:creationId xmlns:p14="http://schemas.microsoft.com/office/powerpoint/2010/main" val="2549083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对函数求导太难，所以就有了一个近似的方法，根据经验风险最小化原则，我们认为在训练集上使得</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最小的函数，</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25</a:t>
            </a:fld>
            <a:endParaRPr lang="zh-CN" altLang="en-US"/>
          </a:p>
        </p:txBody>
      </p:sp>
    </p:spTree>
    <p:extLst>
      <p:ext uri="{BB962C8B-B14F-4D97-AF65-F5344CB8AC3E}">
        <p14:creationId xmlns:p14="http://schemas.microsoft.com/office/powerpoint/2010/main" val="4103700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为啥是个回归树呢？</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的核心在于累加所有树的结果作为最终结果。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调整后也可用于分类但不代表</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的树是分类树</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26</a:t>
            </a:fld>
            <a:endParaRPr lang="zh-CN" altLang="en-US"/>
          </a:p>
        </p:txBody>
      </p:sp>
    </p:spTree>
    <p:extLst>
      <p:ext uri="{BB962C8B-B14F-4D97-AF65-F5344CB8AC3E}">
        <p14:creationId xmlns:p14="http://schemas.microsoft.com/office/powerpoint/2010/main" val="922341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首先得初始化。可以随机初始化，也可以用样本中的统计量初始化。不敏感。随便。</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第三行表示组合模型为</a:t>
            </a:r>
            <a:r>
              <a:rPr lang="en-US" altLang="zh-CN" sz="1200" b="0" i="0" kern="1200" dirty="0" smtClean="0">
                <a:solidFill>
                  <a:schemeClr val="tx1"/>
                </a:solidFill>
                <a:effectLst/>
                <a:latin typeface="+mn-lt"/>
                <a:ea typeface="+mn-ea"/>
                <a:cs typeface="+mn-cs"/>
              </a:rPr>
              <a:t>Fm-1</a:t>
            </a:r>
            <a:r>
              <a:rPr lang="zh-CN" altLang="en-US" sz="1200" b="0" i="0" kern="1200" dirty="0" smtClean="0">
                <a:solidFill>
                  <a:schemeClr val="tx1"/>
                </a:solidFill>
                <a:effectLst/>
                <a:latin typeface="+mn-lt"/>
                <a:ea typeface="+mn-ea"/>
                <a:cs typeface="+mn-cs"/>
              </a:rPr>
              <a:t>时，下一步迭代的最速下降方向。</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第四行学习第</a:t>
            </a:r>
            <a:r>
              <a:rPr lang="en-US" altLang="zh-CN" sz="1200" b="0" i="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棵树的参数。表示弱分类器对下降方向的拟合，从而把数据空间中的优化转化为函数空间中的优化问题；用的是平方误差</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第五步是步长。优化的线性搜索；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第六步更新模型</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28</a:t>
            </a:fld>
            <a:endParaRPr lang="zh-CN" altLang="en-US"/>
          </a:p>
        </p:txBody>
      </p:sp>
    </p:spTree>
    <p:extLst>
      <p:ext uri="{BB962C8B-B14F-4D97-AF65-F5344CB8AC3E}">
        <p14:creationId xmlns:p14="http://schemas.microsoft.com/office/powerpoint/2010/main" val="1509574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比如</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的真实年龄是</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岁，但第一棵树的预测年龄是</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岁，差了</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岁，即残差为</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岁。那么在第二棵树里我们把</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的年龄设为</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岁去学习，如果第二棵树真的能把</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分到</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岁的叶子节点，那累加两棵树的结论就是</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的真实年龄；如果第二棵树的结论是</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岁，则</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仍然存在</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岁的残差，第三棵树里</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的年龄就变成</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岁，继续学。</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31</a:t>
            </a:fld>
            <a:endParaRPr lang="zh-CN" altLang="en-US"/>
          </a:p>
        </p:txBody>
      </p:sp>
    </p:spTree>
    <p:extLst>
      <p:ext uri="{BB962C8B-B14F-4D97-AF65-F5344CB8AC3E}">
        <p14:creationId xmlns:p14="http://schemas.microsoft.com/office/powerpoint/2010/main" val="2802329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比如</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的真实年龄是</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岁，但第一棵树的预测年龄是</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岁，差了</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岁，即残差为</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岁。那么在第二棵树里我们把</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的年龄设为</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岁去学习，如果第二棵树真的能把</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分到</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岁的叶子节点，那累加两棵树的结论就是</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的真实年龄；如果第二棵树的结论是</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岁，则</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仍然存在</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岁的残差，第三棵树里</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的年龄就变成</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岁，继续学。</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32</a:t>
            </a:fld>
            <a:endParaRPr lang="zh-CN" altLang="en-US"/>
          </a:p>
        </p:txBody>
      </p:sp>
    </p:spTree>
    <p:extLst>
      <p:ext uri="{BB962C8B-B14F-4D97-AF65-F5344CB8AC3E}">
        <p14:creationId xmlns:p14="http://schemas.microsoft.com/office/powerpoint/2010/main" val="489471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灵活性差：</a:t>
            </a:r>
            <a:r>
              <a:rPr lang="en-US" altLang="zh-CN" sz="1200" b="0" i="0" kern="1200" dirty="0" smtClean="0">
                <a:solidFill>
                  <a:schemeClr val="tx1"/>
                </a:solidFill>
                <a:effectLst/>
                <a:latin typeface="+mn-lt"/>
                <a:ea typeface="+mn-ea"/>
                <a:cs typeface="+mn-cs"/>
              </a:rPr>
              <a:t>cost function</a:t>
            </a:r>
            <a:r>
              <a:rPr lang="zh-CN" altLang="en-US" sz="1200" b="0" i="0" kern="1200" dirty="0" smtClean="0">
                <a:solidFill>
                  <a:schemeClr val="tx1"/>
                </a:solidFill>
                <a:effectLst/>
                <a:latin typeface="+mn-lt"/>
                <a:ea typeface="+mn-ea"/>
                <a:cs typeface="+mn-cs"/>
              </a:rPr>
              <a:t>一般固定为反映残差的均方差，因此很难处理纯回归问题之外的问题</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33</a:t>
            </a:fld>
            <a:endParaRPr lang="zh-CN" altLang="en-US"/>
          </a:p>
        </p:txBody>
      </p:sp>
    </p:spTree>
    <p:extLst>
      <p:ext uri="{BB962C8B-B14F-4D97-AF65-F5344CB8AC3E}">
        <p14:creationId xmlns:p14="http://schemas.microsoft.com/office/powerpoint/2010/main" val="2098239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每次走一小步逐渐逼近结果的效果，要比每次迈一大步很快逼近结果的方式更容易避免过拟合。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即它不完全信任每一个棵残差树，它认为每棵树只学到了真理的一小部分，累加的时候只累加一小部分，通过多学几棵树弥补不足。</a:t>
            </a:r>
            <a:endParaRPr lang="zh-CN" altLang="en-US" dirty="0"/>
          </a:p>
        </p:txBody>
      </p:sp>
      <p:sp>
        <p:nvSpPr>
          <p:cNvPr id="4" name="灯片编号占位符 3"/>
          <p:cNvSpPr>
            <a:spLocks noGrp="1"/>
          </p:cNvSpPr>
          <p:nvPr>
            <p:ph type="sldNum" sz="quarter" idx="10"/>
          </p:nvPr>
        </p:nvSpPr>
        <p:spPr/>
        <p:txBody>
          <a:bodyPr/>
          <a:lstStyle/>
          <a:p>
            <a:fld id="{4B6F32D3-5016-4122-BC35-3F74EC02C769}" type="slidenum">
              <a:rPr lang="zh-CN" altLang="en-US" smtClean="0"/>
              <a:t>34</a:t>
            </a:fld>
            <a:endParaRPr lang="zh-CN" altLang="en-US"/>
          </a:p>
        </p:txBody>
      </p:sp>
    </p:spTree>
    <p:extLst>
      <p:ext uri="{BB962C8B-B14F-4D97-AF65-F5344CB8AC3E}">
        <p14:creationId xmlns:p14="http://schemas.microsoft.com/office/powerpoint/2010/main" val="2598908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43</a:t>
            </a:fld>
            <a:endParaRPr lang="zh-CN" altLang="en-US"/>
          </a:p>
        </p:txBody>
      </p:sp>
    </p:spTree>
    <p:extLst>
      <p:ext uri="{BB962C8B-B14F-4D97-AF65-F5344CB8AC3E}">
        <p14:creationId xmlns:p14="http://schemas.microsoft.com/office/powerpoint/2010/main" val="3792161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44</a:t>
            </a:fld>
            <a:endParaRPr lang="zh-CN" altLang="en-US"/>
          </a:p>
        </p:txBody>
      </p:sp>
    </p:spTree>
    <p:extLst>
      <p:ext uri="{BB962C8B-B14F-4D97-AF65-F5344CB8AC3E}">
        <p14:creationId xmlns:p14="http://schemas.microsoft.com/office/powerpoint/2010/main" val="1863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45</a:t>
            </a:fld>
            <a:endParaRPr lang="zh-CN" altLang="en-US"/>
          </a:p>
        </p:txBody>
      </p:sp>
    </p:spTree>
    <p:extLst>
      <p:ext uri="{BB962C8B-B14F-4D97-AF65-F5344CB8AC3E}">
        <p14:creationId xmlns:p14="http://schemas.microsoft.com/office/powerpoint/2010/main" val="187202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52754F-82E6-424C-BC67-B7B7AB4C376B}" type="slidenum">
              <a:rPr lang="zh-CN" altLang="en-US" smtClean="0"/>
              <a:pPr/>
              <a:t>4</a:t>
            </a:fld>
            <a:endParaRPr lang="zh-CN" altLang="en-US" smtClean="0"/>
          </a:p>
        </p:txBody>
      </p:sp>
    </p:spTree>
    <p:extLst>
      <p:ext uri="{BB962C8B-B14F-4D97-AF65-F5344CB8AC3E}">
        <p14:creationId xmlns:p14="http://schemas.microsoft.com/office/powerpoint/2010/main" val="374893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47</a:t>
            </a:fld>
            <a:endParaRPr lang="zh-CN" altLang="en-US"/>
          </a:p>
        </p:txBody>
      </p:sp>
    </p:spTree>
    <p:extLst>
      <p:ext uri="{BB962C8B-B14F-4D97-AF65-F5344CB8AC3E}">
        <p14:creationId xmlns:p14="http://schemas.microsoft.com/office/powerpoint/2010/main" val="3106821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48</a:t>
            </a:fld>
            <a:endParaRPr lang="zh-CN" altLang="en-US"/>
          </a:p>
        </p:txBody>
      </p:sp>
    </p:spTree>
    <p:extLst>
      <p:ext uri="{BB962C8B-B14F-4D97-AF65-F5344CB8AC3E}">
        <p14:creationId xmlns:p14="http://schemas.microsoft.com/office/powerpoint/2010/main" val="760164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49</a:t>
            </a:fld>
            <a:endParaRPr lang="zh-CN" altLang="en-US"/>
          </a:p>
        </p:txBody>
      </p:sp>
    </p:spTree>
    <p:extLst>
      <p:ext uri="{BB962C8B-B14F-4D97-AF65-F5344CB8AC3E}">
        <p14:creationId xmlns:p14="http://schemas.microsoft.com/office/powerpoint/2010/main" val="4036470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52</a:t>
            </a:fld>
            <a:endParaRPr lang="zh-CN" altLang="en-US"/>
          </a:p>
        </p:txBody>
      </p:sp>
    </p:spTree>
    <p:extLst>
      <p:ext uri="{BB962C8B-B14F-4D97-AF65-F5344CB8AC3E}">
        <p14:creationId xmlns:p14="http://schemas.microsoft.com/office/powerpoint/2010/main" val="61683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XGBoost </a:t>
            </a:r>
            <a:r>
              <a:rPr lang="zh-CN" altLang="en-US" smtClean="0"/>
              <a:t>是 </a:t>
            </a:r>
            <a:r>
              <a:rPr lang="en-US" altLang="zh-CN" smtClean="0"/>
              <a:t>GBDT </a:t>
            </a:r>
            <a:r>
              <a:rPr lang="zh-CN" altLang="en-US" smtClean="0"/>
              <a:t>的具体实现和改进，在近年来的比赛中风头很旺，在 </a:t>
            </a:r>
            <a:r>
              <a:rPr lang="en-US" altLang="zh-CN" smtClean="0"/>
              <a:t>Kaggle  </a:t>
            </a:r>
            <a:r>
              <a:rPr lang="zh-CN" altLang="en-US" smtClean="0"/>
              <a:t>和 </a:t>
            </a:r>
            <a:r>
              <a:rPr lang="en-US" altLang="zh-CN" smtClean="0"/>
              <a:t>KDD-Cup </a:t>
            </a:r>
            <a:r>
              <a:rPr lang="zh-CN" altLang="en-US" smtClean="0"/>
              <a:t>等数据挖掘竞赛中效果拔群。</a:t>
            </a:r>
            <a:endParaRPr lang="en-US" altLang="zh-CN" smtClean="0"/>
          </a:p>
          <a:p>
            <a:pPr eaLnBrk="1" hangingPunct="1"/>
            <a:r>
              <a:rPr lang="zh-CN" altLang="en-US" smtClean="0"/>
              <a:t>作为主要作者之一的陈天奇将这一成果发表在了</a:t>
            </a:r>
            <a:r>
              <a:rPr lang="en-US" altLang="zh-CN" smtClean="0"/>
              <a:t>KDD2016</a:t>
            </a:r>
            <a:r>
              <a:rPr lang="zh-CN" altLang="en-US" smtClean="0"/>
              <a:t>上，让我们有机会更深入地了解这一机器学习系统。</a:t>
            </a:r>
            <a:endParaRPr lang="en-US" altLang="zh-CN" smtClean="0"/>
          </a:p>
          <a:p>
            <a:pPr eaLnBrk="1" hangingPunct="1"/>
            <a:r>
              <a:rPr lang="zh-CN" altLang="en-US" smtClean="0"/>
              <a:t>另附一张图直观地展示一下集成回归决策树，可以看到图中有两棵树，在叶子节点上有权值与其对应，这就是 </a:t>
            </a:r>
            <a:r>
              <a:rPr lang="en-US" altLang="zh-CN" smtClean="0"/>
              <a:t>leaf score</a:t>
            </a:r>
            <a:r>
              <a:rPr lang="zh-CN" altLang="en-US" smtClean="0"/>
              <a:t>，叶节点权值。</a:t>
            </a:r>
            <a:endParaRPr lang="en-US" altLang="zh-CN" smtClean="0"/>
          </a:p>
          <a:p>
            <a:pPr eaLnBrk="1" hangingPunct="1"/>
            <a:r>
              <a:rPr lang="zh-CN" altLang="en-US" smtClean="0"/>
              <a:t>接下来我将分享一下我在读了论文之后，对于这一系统的理解和看法，然而</a:t>
            </a:r>
            <a:r>
              <a:rPr lang="en-US" altLang="zh-CN" smtClean="0"/>
              <a:t>XGBoost</a:t>
            </a:r>
            <a:r>
              <a:rPr lang="zh-CN" altLang="en-US" smtClean="0"/>
              <a:t>作为一个工程在实现中可能会有诸多细节难以把握齐全。</a:t>
            </a:r>
            <a:endParaRPr lang="en-US" altLang="zh-CN" smtClean="0"/>
          </a:p>
          <a:p>
            <a:pPr eaLnBrk="1" hangingPunct="1"/>
            <a:r>
              <a:rPr lang="zh-CN" altLang="en-US" smtClean="0"/>
              <a:t>想必在座的各位中应该有人用过这个系统，更不排除有人可能已经相当熟悉了，故如有纰漏，还请批评指正。</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98D1DE-BE81-480B-A333-4BCBB857D139}" type="slidenum">
              <a:rPr lang="zh-CN" altLang="en-US" smtClean="0"/>
              <a:pPr/>
              <a:t>54</a:t>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XGBoost </a:t>
            </a:r>
            <a:r>
              <a:rPr lang="zh-CN" altLang="en-US" smtClean="0"/>
              <a:t>在</a:t>
            </a:r>
            <a:r>
              <a:rPr lang="en-US" altLang="zh-CN" smtClean="0"/>
              <a:t>GBDT</a:t>
            </a:r>
            <a:r>
              <a:rPr lang="zh-CN" altLang="en-US" smtClean="0"/>
              <a:t>模型基础上进行了算法和系统层面的优化，代表了目前</a:t>
            </a:r>
            <a:r>
              <a:rPr lang="en-US" altLang="zh-CN" smtClean="0"/>
              <a:t>GBDT</a:t>
            </a:r>
            <a:r>
              <a:rPr lang="zh-CN" altLang="en-US" smtClean="0"/>
              <a:t>的最先进形态。</a:t>
            </a:r>
            <a:endParaRPr lang="en-US" altLang="zh-CN" smtClean="0"/>
          </a:p>
          <a:p>
            <a:pPr eaLnBrk="1" hangingPunct="1"/>
            <a:r>
              <a:rPr lang="zh-CN" altLang="en-US" smtClean="0"/>
              <a:t>从 </a:t>
            </a:r>
            <a:r>
              <a:rPr lang="en-US" altLang="zh-CN" smtClean="0"/>
              <a:t>Github </a:t>
            </a:r>
            <a:r>
              <a:rPr lang="zh-CN" altLang="en-US" smtClean="0"/>
              <a:t>上可以看出这是一个很有影响力的项目，同时有一个很活跃的社区来不断地对它进行改进和维护。</a:t>
            </a:r>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06D772-1BE7-48CD-9768-E9DFACD5F168}" type="slidenum">
              <a:rPr lang="zh-CN" altLang="en-US" smtClean="0"/>
              <a:pPr/>
              <a:t>55</a:t>
            </a:fld>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问题来了，</a:t>
            </a:r>
            <a:r>
              <a:rPr lang="en-US" altLang="zh-CN" smtClean="0"/>
              <a:t>Spark</a:t>
            </a:r>
            <a:r>
              <a:rPr lang="zh-CN" altLang="en-US" smtClean="0"/>
              <a:t>和 </a:t>
            </a:r>
            <a:r>
              <a:rPr lang="en-US" altLang="zh-CN" smtClean="0"/>
              <a:t>scikit </a:t>
            </a:r>
            <a:r>
              <a:rPr lang="zh-CN" altLang="en-US" smtClean="0"/>
              <a:t>中都有</a:t>
            </a:r>
            <a:r>
              <a:rPr lang="en-US" altLang="zh-CN" smtClean="0"/>
              <a:t>GBDT</a:t>
            </a:r>
            <a:r>
              <a:rPr lang="zh-CN" altLang="en-US" smtClean="0"/>
              <a:t>实现，为什么唯独 </a:t>
            </a:r>
            <a:r>
              <a:rPr lang="en-US" altLang="zh-CN" smtClean="0"/>
              <a:t>XGBoost </a:t>
            </a:r>
            <a:r>
              <a:rPr lang="zh-CN" altLang="en-US" smtClean="0"/>
              <a:t>为什么能成功呢？</a:t>
            </a:r>
            <a:r>
              <a:rPr lang="en-US" altLang="zh-CN" smtClean="0"/>
              <a:t>XGBoost </a:t>
            </a:r>
            <a:r>
              <a:rPr lang="zh-CN" altLang="en-US" smtClean="0"/>
              <a:t>究竟有什么不同之处呢？</a:t>
            </a:r>
            <a:endParaRPr lang="en-US" altLang="zh-CN" smtClean="0"/>
          </a:p>
          <a:p>
            <a:pPr eaLnBrk="1" hangingPunct="1"/>
            <a:r>
              <a:rPr lang="zh-CN" altLang="en-US" smtClean="0"/>
              <a:t>首先它的目标函数不同于以往，它用二阶泰勒展开来近似 </a:t>
            </a:r>
            <a:r>
              <a:rPr lang="en-US" altLang="zh-CN" smtClean="0"/>
              <a:t>training loss</a:t>
            </a:r>
            <a:r>
              <a:rPr lang="zh-CN" altLang="en-US" smtClean="0"/>
              <a:t>。而传统</a:t>
            </a:r>
            <a:r>
              <a:rPr lang="en-US" altLang="zh-CN" smtClean="0"/>
              <a:t>GBDT</a:t>
            </a:r>
            <a:r>
              <a:rPr lang="zh-CN" altLang="en-US" smtClean="0"/>
              <a:t>在优化时只用到一阶导数信息。</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A77AD7-6784-428C-8A48-BAA613FD9D90}" type="slidenum">
              <a:rPr lang="zh-CN" altLang="en-US" smtClean="0"/>
              <a:pPr/>
              <a:t>56</a:t>
            </a:fld>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有了近似目标函数，可以顺势计算得到在最优条件下，叶子节点对应的最优权值。</a:t>
            </a:r>
            <a:endParaRPr lang="en-US" altLang="zh-CN" smtClean="0"/>
          </a:p>
          <a:p>
            <a:pPr eaLnBrk="1" hangingPunct="1"/>
            <a:r>
              <a:rPr lang="zh-CN" altLang="en-US" smtClean="0"/>
              <a:t>注意这个目标函数中包含的</a:t>
            </a:r>
            <a:r>
              <a:rPr lang="en-US" altLang="zh-CN" smtClean="0"/>
              <a:t>lambda</a:t>
            </a:r>
            <a:r>
              <a:rPr lang="zh-CN" altLang="en-US" smtClean="0"/>
              <a:t>和</a:t>
            </a:r>
            <a:r>
              <a:rPr lang="en-US" altLang="zh-CN" smtClean="0"/>
              <a:t>gamma</a:t>
            </a:r>
            <a:r>
              <a:rPr lang="zh-CN" altLang="en-US" smtClean="0"/>
              <a:t>，我将在后面讲到它们在训练中发挥的作用。</a:t>
            </a:r>
            <a:endParaRPr lang="en-US" altLang="zh-CN" smtClean="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CC6382-4BAA-442D-9526-71A713B22F4C}" type="slidenum">
              <a:rPr lang="zh-CN" altLang="en-US" smtClean="0"/>
              <a:pPr/>
              <a:t>57</a:t>
            </a:fld>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除了目标函数不同之外，</a:t>
            </a:r>
            <a:r>
              <a:rPr lang="en-US" altLang="zh-CN" smtClean="0"/>
              <a:t>XGBoost </a:t>
            </a:r>
            <a:r>
              <a:rPr lang="zh-CN" altLang="en-US" smtClean="0"/>
              <a:t>还做了什么改进工作呢？</a:t>
            </a:r>
            <a:endParaRPr lang="en-US" altLang="zh-CN" smtClean="0"/>
          </a:p>
          <a:p>
            <a:pPr eaLnBrk="1" hangingPunct="1"/>
            <a:r>
              <a:rPr lang="en-US" altLang="zh-CN" smtClean="0"/>
              <a:t>XGBoost</a:t>
            </a:r>
            <a:r>
              <a:rPr lang="zh-CN" altLang="en-US" smtClean="0"/>
              <a:t>在算法和系统上进行了改进，使得系统具有更好的健壮性，同时也能适应于大数据环境下的核外计算和分布式计算的需求。</a:t>
            </a:r>
            <a:endParaRPr lang="en-US" altLang="zh-CN" smtClean="0"/>
          </a:p>
          <a:p>
            <a:pPr eaLnBrk="1" hangingPunct="1"/>
            <a:endParaRPr lang="en-US" altLang="zh-CN" smtClean="0"/>
          </a:p>
          <a:p>
            <a:pPr eaLnBrk="1" hangingPunct="1"/>
            <a:r>
              <a:rPr lang="zh-CN" altLang="en-US" smtClean="0"/>
              <a:t>设计算法时考虑到了数据稀疏性的问题。</a:t>
            </a:r>
            <a:endParaRPr lang="en-US" altLang="zh-CN" smtClean="0"/>
          </a:p>
          <a:p>
            <a:pPr eaLnBrk="1" hangingPunct="1"/>
            <a:r>
              <a:rPr lang="zh-CN" altLang="en-US" smtClean="0"/>
              <a:t>系统上的通过设计实现 </a:t>
            </a:r>
            <a:r>
              <a:rPr lang="en-US" altLang="zh-CN" smtClean="0"/>
              <a:t>feature column block </a:t>
            </a:r>
            <a:r>
              <a:rPr lang="zh-CN" altLang="en-US" smtClean="0"/>
              <a:t>实现了很棒的效果。</a:t>
            </a:r>
            <a:endParaRPr lang="en-US" altLang="zh-CN" smtClean="0"/>
          </a:p>
          <a:p>
            <a:pPr eaLnBrk="1" hangingPunct="1"/>
            <a:endParaRPr lang="en-US" altLang="zh-CN"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C47F5A-F649-4024-8944-46055904C3E0}" type="slidenum">
              <a:rPr lang="zh-CN" altLang="en-US" smtClean="0"/>
              <a:pPr/>
              <a:t>58</a:t>
            </a:fld>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如何训练决策树，在哪里让树枝开叉很重要。这个开叉的点就是分位点，样本将在此处分流。</a:t>
            </a:r>
            <a:endParaRPr lang="en-US" altLang="zh-CN" smtClean="0"/>
          </a:p>
          <a:p>
            <a:pPr eaLnBrk="1" hangingPunct="1">
              <a:spcBef>
                <a:spcPct val="0"/>
              </a:spcBef>
            </a:pPr>
            <a:r>
              <a:rPr lang="zh-CN" altLang="en-US" smtClean="0"/>
              <a:t>然而什么怎样才算一个好的分位点呢？</a:t>
            </a:r>
            <a:endParaRPr lang="en-US" altLang="zh-CN" smtClean="0"/>
          </a:p>
          <a:p>
            <a:pPr eaLnBrk="1" hangingPunct="1">
              <a:spcBef>
                <a:spcPct val="0"/>
              </a:spcBef>
            </a:pPr>
            <a:r>
              <a:rPr lang="zh-CN" altLang="en-US" smtClean="0"/>
              <a:t>图中给出了分位点位置的</a:t>
            </a:r>
            <a:r>
              <a:rPr lang="en-US" altLang="zh-CN" smtClean="0"/>
              <a:t>Gain</a:t>
            </a:r>
            <a:r>
              <a:rPr lang="zh-CN" altLang="en-US" smtClean="0"/>
              <a:t>，我们要努力使其最大化。</a:t>
            </a:r>
            <a:endParaRPr lang="en-US" altLang="zh-CN" smtClean="0"/>
          </a:p>
          <a:p>
            <a:pPr eaLnBrk="1" hangingPunct="1">
              <a:spcBef>
                <a:spcPct val="0"/>
              </a:spcBef>
            </a:pPr>
            <a:r>
              <a:rPr lang="zh-CN" altLang="en-US" smtClean="0"/>
              <a:t>这个公式形式上跟</a:t>
            </a:r>
            <a:r>
              <a:rPr lang="en-US" altLang="zh-CN" smtClean="0"/>
              <a:t>ID3</a:t>
            </a:r>
            <a:r>
              <a:rPr lang="zh-CN" altLang="en-US" smtClean="0"/>
              <a:t>算法、</a:t>
            </a:r>
            <a:r>
              <a:rPr lang="en-US" altLang="zh-CN" smtClean="0"/>
              <a:t>CART</a:t>
            </a:r>
            <a:r>
              <a:rPr lang="zh-CN" altLang="en-US" smtClean="0"/>
              <a:t>算法是一致的，都是用分裂后的某种值 减去 分裂前的某种值，从而得到增益。为了限制树的生长，我们可以加入阈值，当增益大于阈值时才让节点分裂，上式中的</a:t>
            </a:r>
            <a:r>
              <a:rPr lang="en-US" altLang="zh-CN" smtClean="0"/>
              <a:t>gamma</a:t>
            </a:r>
            <a:r>
              <a:rPr lang="zh-CN" altLang="en-US" smtClean="0"/>
              <a:t>即阈值，它是整个模型正则项里叶子节点数</a:t>
            </a:r>
            <a:r>
              <a:rPr lang="en-US" altLang="zh-CN" smtClean="0"/>
              <a:t>T</a:t>
            </a:r>
            <a:r>
              <a:rPr lang="zh-CN" altLang="en-US" smtClean="0"/>
              <a:t>的系数，所以</a:t>
            </a:r>
            <a:r>
              <a:rPr lang="en-US" altLang="zh-CN" smtClean="0"/>
              <a:t>xgboost</a:t>
            </a:r>
            <a:r>
              <a:rPr lang="zh-CN" altLang="en-US" smtClean="0"/>
              <a:t>在优化目标函数的同时相当于做了预剪枝。另外，上式中还有一个系数 </a:t>
            </a:r>
            <a:r>
              <a:rPr lang="en-US" altLang="zh-CN" smtClean="0"/>
              <a:t>lambda</a:t>
            </a:r>
            <a:r>
              <a:rPr lang="zh-CN" altLang="en-US" smtClean="0"/>
              <a:t>，是正则项里</a:t>
            </a:r>
            <a:r>
              <a:rPr lang="en-US" altLang="zh-CN" smtClean="0"/>
              <a:t>leaf score</a:t>
            </a:r>
            <a:r>
              <a:rPr lang="zh-CN" altLang="en-US" smtClean="0"/>
              <a:t>模平方和的系数，对 </a:t>
            </a:r>
            <a:r>
              <a:rPr lang="en-US" altLang="zh-CN" smtClean="0"/>
              <a:t>leaf score </a:t>
            </a:r>
            <a:r>
              <a:rPr lang="zh-CN" altLang="en-US" smtClean="0"/>
              <a:t>做了平滑，也起到了防止过拟合的作用，这个是传统</a:t>
            </a:r>
            <a:r>
              <a:rPr lang="en-US" altLang="zh-CN" smtClean="0"/>
              <a:t>GBDT</a:t>
            </a:r>
            <a:r>
              <a:rPr lang="zh-CN" altLang="en-US" smtClean="0"/>
              <a:t>里不具备的特性。</a:t>
            </a:r>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F631FE-FAC8-430B-B316-7ECCEE641396}" type="slidenum">
              <a:rPr lang="zh-CN" altLang="en-US" smtClean="0"/>
              <a:pPr/>
              <a:t>59</a:t>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基于以上缺点，在进行特征选择的时候，并不是直接选择信息增益率最大的特征，而是现在候选特征中找出信息增益高于平均水平的特征，然后在这些特征中再选择信息增益率最高的特征</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19C6622-5884-411B-ADCC-83A7B1726C6B}" type="slidenum">
              <a:rPr lang="zh-CN" altLang="en-US" smtClean="0"/>
              <a:pPr/>
              <a:t>5</a:t>
            </a:fld>
            <a:endParaRPr lang="zh-CN" altLang="en-US" smtClean="0"/>
          </a:p>
        </p:txBody>
      </p:sp>
    </p:spTree>
    <p:extLst>
      <p:ext uri="{BB962C8B-B14F-4D97-AF65-F5344CB8AC3E}">
        <p14:creationId xmlns:p14="http://schemas.microsoft.com/office/powerpoint/2010/main" val="931878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对好分位点有所认识之后，下一步就是寻找好的分位点。</a:t>
            </a:r>
            <a:endParaRPr lang="en-US" altLang="zh-CN" smtClean="0"/>
          </a:p>
          <a:p>
            <a:pPr eaLnBrk="1" hangingPunct="1"/>
            <a:r>
              <a:rPr lang="zh-CN" altLang="en-US" smtClean="0"/>
              <a:t>在所有数据权重相同的情况下，自然均分使我们想要的结果。</a:t>
            </a:r>
            <a:endParaRPr lang="en-US" altLang="zh-CN" smtClean="0"/>
          </a:p>
          <a:p>
            <a:pPr eaLnBrk="1" hangingPunct="1"/>
            <a:endParaRPr lang="en-US" altLang="zh-CN" smtClean="0"/>
          </a:p>
          <a:p>
            <a:pPr eaLnBrk="1" hangingPunct="1"/>
            <a:r>
              <a:rPr lang="zh-CN" altLang="en-US" smtClean="0"/>
              <a:t>一种方法是排序后遍历得到分位点，一种做法是计算出权重比例。但因为后者迭代空间明显减少，能大幅度集成学习训练效率，但如果数据不能均匀划分的话，只能得到次优分位点，故而也称近似算法。</a:t>
            </a:r>
            <a:endParaRPr lang="en-US" altLang="zh-CN" smtClean="0"/>
          </a:p>
          <a:p>
            <a:pPr eaLnBrk="1" hangingPunct="1"/>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6EE5483-2356-489D-8C01-0CD9B672265F}" type="slidenum">
              <a:rPr lang="zh-CN" altLang="en-US" smtClean="0"/>
              <a:pPr/>
              <a:t>60</a:t>
            </a:fld>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现实中样本可能会缺少某些字段的数据，作者为了解决这种常见的数据稀疏问题，在子树分叉时会默认将缺失数据的字段单独拎出来放入一侧，作者设计了一种分位点寻找算法，通过比较不同默认方向上的</a:t>
            </a:r>
            <a:r>
              <a:rPr lang="en-US" altLang="zh-CN" smtClean="0"/>
              <a:t>score</a:t>
            </a:r>
            <a:r>
              <a:rPr lang="zh-CN" altLang="en-US" smtClean="0"/>
              <a:t>的大小来决定默认方向。</a:t>
            </a:r>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5CEBBC-CECA-4FC7-BDEB-EE7A57EE233D}" type="slidenum">
              <a:rPr lang="zh-CN" altLang="en-US" smtClean="0"/>
              <a:pPr/>
              <a:t>61</a:t>
            </a:fld>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学习过程中最耗时的部分是对数据进行排序，为了减少排序的时间，作者提出了一种内存单元即</a:t>
            </a:r>
            <a:r>
              <a:rPr lang="en-US" altLang="zh-CN" smtClean="0"/>
              <a:t>block</a:t>
            </a:r>
            <a:r>
              <a:rPr lang="zh-CN" altLang="en-US" smtClean="0"/>
              <a:t>的方法将数据组织起来。在系统实现层面进行了优化。</a:t>
            </a:r>
            <a:endParaRPr lang="en-US" altLang="zh-CN" smtClean="0"/>
          </a:p>
          <a:p>
            <a:pPr marL="0" lvl="1" eaLnBrk="1" hangingPunct="1"/>
            <a:r>
              <a:rPr lang="zh-CN" altLang="en-US" smtClean="0"/>
              <a:t>这里的</a:t>
            </a:r>
            <a:r>
              <a:rPr lang="en-US" altLang="zh-CN" smtClean="0"/>
              <a:t>Block</a:t>
            </a:r>
            <a:r>
              <a:rPr lang="zh-CN" altLang="en-US" smtClean="0"/>
              <a:t>是什么呢？</a:t>
            </a:r>
            <a:endParaRPr lang="en-US" altLang="zh-CN" smtClean="0"/>
          </a:p>
          <a:p>
            <a:pPr marL="0" lvl="1" eaLnBrk="1" hangingPunct="1"/>
            <a:r>
              <a:rPr lang="en-US" altLang="zh-CN" smtClean="0"/>
              <a:t>Block</a:t>
            </a:r>
            <a:r>
              <a:rPr lang="zh-CN" altLang="en-US" smtClean="0"/>
              <a:t>是作者针对</a:t>
            </a:r>
            <a:r>
              <a:rPr lang="en-US" altLang="zh-CN" smtClean="0"/>
              <a:t>XGBoost</a:t>
            </a:r>
            <a:r>
              <a:rPr lang="zh-CN" altLang="en-US" smtClean="0"/>
              <a:t>设计的数据结构，每一个</a:t>
            </a:r>
            <a:r>
              <a:rPr lang="en-US" altLang="zh-CN" smtClean="0"/>
              <a:t>Block</a:t>
            </a:r>
            <a:r>
              <a:rPr lang="zh-CN" altLang="en-US" smtClean="0"/>
              <a:t>中的数据跟一个特征关联；</a:t>
            </a:r>
            <a:r>
              <a:rPr lang="en-US" altLang="zh-CN" smtClean="0"/>
              <a:t>Block</a:t>
            </a:r>
            <a:r>
              <a:rPr lang="zh-CN" altLang="en-US" smtClean="0"/>
              <a:t>中的数据有序排列；</a:t>
            </a:r>
            <a:r>
              <a:rPr lang="en-US" altLang="zh-CN" smtClean="0"/>
              <a:t>block</a:t>
            </a:r>
            <a:r>
              <a:rPr lang="zh-CN" altLang="en-US" smtClean="0"/>
              <a:t>中的每一个特征值通过指针同它的</a:t>
            </a:r>
            <a:r>
              <a:rPr lang="en-US" altLang="zh-CN" smtClean="0"/>
              <a:t>g</a:t>
            </a:r>
            <a:r>
              <a:rPr lang="zh-CN" altLang="en-US" smtClean="0"/>
              <a:t>、</a:t>
            </a:r>
            <a:r>
              <a:rPr lang="en-US" altLang="zh-CN" smtClean="0"/>
              <a:t>h</a:t>
            </a:r>
            <a:r>
              <a:rPr lang="zh-CN" altLang="en-US" smtClean="0"/>
              <a:t>统计量建立联系。</a:t>
            </a:r>
            <a:endParaRPr lang="en-US" altLang="zh-CN"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E6BB87F-AC1E-44F4-9E56-CC853BF42070}" type="slidenum">
              <a:rPr lang="zh-CN" altLang="en-US" smtClean="0"/>
              <a:pPr/>
              <a:t>62</a:t>
            </a:fld>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US" altLang="zh-CN" smtClean="0"/>
              <a:t>Blcok</a:t>
            </a:r>
            <a:r>
              <a:rPr lang="zh-CN" altLang="en-US" smtClean="0"/>
              <a:t>有什么用呢？</a:t>
            </a:r>
            <a:endParaRPr lang="en-US" altLang="zh-CN" smtClean="0"/>
          </a:p>
          <a:p>
            <a:pPr marL="0" lvl="1" eaLnBrk="1" hangingPunct="1"/>
            <a:r>
              <a:rPr lang="zh-CN" altLang="en-US" smtClean="0"/>
              <a:t>首先它使得并行计算变得简单；</a:t>
            </a:r>
            <a:endParaRPr lang="en-US" altLang="zh-CN" smtClean="0"/>
          </a:p>
          <a:p>
            <a:pPr marL="0" lvl="1" eaLnBrk="1" hangingPunct="1"/>
            <a:r>
              <a:rPr lang="zh-CN" altLang="en-US" smtClean="0"/>
              <a:t>不同的</a:t>
            </a:r>
            <a:r>
              <a:rPr lang="en-US" altLang="zh-CN" smtClean="0"/>
              <a:t>block</a:t>
            </a:r>
            <a:r>
              <a:rPr lang="zh-CN" altLang="en-US" smtClean="0"/>
              <a:t>可以分布存储在不同的机器上，将</a:t>
            </a:r>
            <a:r>
              <a:rPr lang="en-US" altLang="zh-CN" smtClean="0"/>
              <a:t>block</a:t>
            </a:r>
            <a:r>
              <a:rPr lang="zh-CN" altLang="en-US" smtClean="0"/>
              <a:t>交给不同的线程使得</a:t>
            </a:r>
            <a:r>
              <a:rPr lang="en-US" altLang="zh-CN" smtClean="0"/>
              <a:t>g</a:t>
            </a:r>
            <a:r>
              <a:rPr lang="zh-CN" altLang="en-US" smtClean="0"/>
              <a:t>、</a:t>
            </a:r>
            <a:r>
              <a:rPr lang="en-US" altLang="zh-CN" smtClean="0"/>
              <a:t>h</a:t>
            </a:r>
            <a:r>
              <a:rPr lang="zh-CN" altLang="en-US" smtClean="0"/>
              <a:t>等梯度统计量的计算过程可以并行。</a:t>
            </a:r>
            <a:endParaRPr lang="en-US" altLang="zh-CN" smtClean="0"/>
          </a:p>
          <a:p>
            <a:pPr eaLnBrk="1" hangingPunct="1"/>
            <a:endParaRPr lang="en-US" altLang="zh-CN" smtClean="0"/>
          </a:p>
          <a:p>
            <a:pPr eaLnBrk="1" hangingPunct="1"/>
            <a:r>
              <a:rPr lang="en-US" altLang="zh-CN" smtClean="0"/>
              <a:t>block</a:t>
            </a:r>
            <a:r>
              <a:rPr lang="zh-CN" altLang="en-US" smtClean="0"/>
              <a:t>可以压缩存储在外存中，提高</a:t>
            </a:r>
            <a:r>
              <a:rPr lang="en-US" altLang="zh-CN" smtClean="0"/>
              <a:t>IO</a:t>
            </a:r>
            <a:r>
              <a:rPr lang="zh-CN" altLang="en-US" smtClean="0"/>
              <a:t>效率；</a:t>
            </a:r>
            <a:endParaRPr lang="en-US" altLang="zh-CN" smtClean="0"/>
          </a:p>
          <a:p>
            <a:pPr eaLnBrk="1" hangingPunct="1"/>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49EC00-3364-4102-955B-A18C3EF9C254}" type="slidenum">
              <a:rPr lang="zh-CN" altLang="en-US" smtClean="0"/>
              <a:pPr/>
              <a:t>63</a:t>
            </a:fld>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虽然</a:t>
            </a:r>
            <a:r>
              <a:rPr lang="en-US" altLang="zh-CN" smtClean="0"/>
              <a:t>block</a:t>
            </a:r>
            <a:r>
              <a:rPr lang="zh-CN" altLang="en-US" smtClean="0"/>
              <a:t>中的数据是有序连续存储的，但其对应的统计量却不是这样。在按序遍历</a:t>
            </a:r>
            <a:r>
              <a:rPr lang="en-US" altLang="zh-CN" smtClean="0"/>
              <a:t>block</a:t>
            </a:r>
            <a:r>
              <a:rPr lang="zh-CN" altLang="en-US" smtClean="0"/>
              <a:t>中数据时，对相应梯度统计量的访问则是不连续的，频繁</a:t>
            </a:r>
            <a:r>
              <a:rPr lang="en-US" altLang="zh-CN" smtClean="0"/>
              <a:t>I/O</a:t>
            </a:r>
            <a:r>
              <a:rPr lang="zh-CN" altLang="en-US" smtClean="0"/>
              <a:t>自然会拖累系统。</a:t>
            </a:r>
            <a:endParaRPr lang="en-US" altLang="zh-CN" smtClean="0"/>
          </a:p>
          <a:p>
            <a:pPr eaLnBrk="1" hangingPunct="1"/>
            <a:r>
              <a:rPr lang="zh-CN" altLang="en-US" smtClean="0"/>
              <a:t>作者参考</a:t>
            </a:r>
            <a:r>
              <a:rPr lang="en-US" altLang="zh-CN" smtClean="0"/>
              <a:t>cache</a:t>
            </a:r>
            <a:r>
              <a:rPr lang="zh-CN" altLang="en-US" smtClean="0"/>
              <a:t>，设置了一段</a:t>
            </a:r>
            <a:r>
              <a:rPr lang="en-US" altLang="zh-CN" smtClean="0"/>
              <a:t>buffer</a:t>
            </a:r>
            <a:r>
              <a:rPr lang="zh-CN" altLang="en-US" smtClean="0"/>
              <a:t>空间，在从磁盘读取梯度统计量时一次读入多个连续的数据，并期待预读取的数据能在未来被命中；</a:t>
            </a:r>
            <a:endParaRPr lang="en-US" altLang="zh-CN" smtClean="0"/>
          </a:p>
          <a:p>
            <a:pPr eaLnBrk="1" hangingPunct="1"/>
            <a:endParaRPr lang="en-US" altLang="zh-CN" smtClean="0"/>
          </a:p>
          <a:p>
            <a:pPr eaLnBrk="1" hangingPunct="1"/>
            <a:r>
              <a:rPr lang="zh-CN" altLang="en-US" smtClean="0"/>
              <a:t>另外作者结合计算机</a:t>
            </a:r>
            <a:r>
              <a:rPr lang="en-US" altLang="zh-CN" smtClean="0"/>
              <a:t>cache</a:t>
            </a:r>
            <a:r>
              <a:rPr lang="zh-CN" altLang="en-US" smtClean="0"/>
              <a:t>大小和样本空间大小，选择得到更合适的</a:t>
            </a:r>
            <a:r>
              <a:rPr lang="en-US" altLang="zh-CN" smtClean="0"/>
              <a:t>block size</a:t>
            </a:r>
            <a:r>
              <a:rPr lang="zh-CN" altLang="en-US" smtClean="0"/>
              <a:t>，实验证明调参使得训练大幅加快。</a:t>
            </a:r>
            <a:endParaRPr lang="en-US" altLang="zh-CN"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053589-E66B-48B9-9BBC-2547727198A6}" type="slidenum">
              <a:rPr lang="zh-CN" altLang="en-US" smtClean="0"/>
              <a:pPr/>
              <a:t>64</a:t>
            </a:fld>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传统</a:t>
            </a:r>
            <a:r>
              <a:rPr lang="en-US" altLang="zh-CN" dirty="0" smtClean="0"/>
              <a:t>GBDT</a:t>
            </a:r>
            <a:r>
              <a:rPr lang="zh-CN" altLang="en-US" dirty="0" smtClean="0"/>
              <a:t>在优化时只用到一阶导数信息，</a:t>
            </a:r>
            <a:r>
              <a:rPr lang="en-US" altLang="zh-CN" dirty="0" err="1" smtClean="0"/>
              <a:t>xgboost</a:t>
            </a:r>
            <a:r>
              <a:rPr lang="zh-CN" altLang="en-US" dirty="0" smtClean="0"/>
              <a:t>则对代价函数进行了二阶泰勒展开，同时用到了一阶和二阶导数。顺便提一下，</a:t>
            </a:r>
            <a:r>
              <a:rPr lang="en-US" altLang="zh-CN" dirty="0" err="1" smtClean="0"/>
              <a:t>xgboost</a:t>
            </a:r>
            <a:r>
              <a:rPr lang="zh-CN" altLang="en-US" dirty="0" smtClean="0"/>
              <a:t>工具支持自定义代价函数，只要函数可一阶和二阶求导。</a:t>
            </a:r>
          </a:p>
          <a:p>
            <a:pPr eaLnBrk="1" hangingPunct="1">
              <a:spcBef>
                <a:spcPct val="0"/>
              </a:spcBef>
            </a:pPr>
            <a:r>
              <a:rPr lang="en-US" altLang="zh-CN" dirty="0" err="1" smtClean="0"/>
              <a:t>xgboost</a:t>
            </a:r>
            <a:r>
              <a:rPr lang="zh-CN" altLang="en-US" dirty="0" smtClean="0"/>
              <a:t>在代价函数里加入了正则项，用于控制模型的复杂度。正则项里包含了树的叶子节点个数、每个叶子节点上输出的</a:t>
            </a:r>
            <a:r>
              <a:rPr lang="en-US" altLang="zh-CN" dirty="0" smtClean="0"/>
              <a:t>score</a:t>
            </a:r>
            <a:r>
              <a:rPr lang="zh-CN" altLang="en-US" dirty="0" smtClean="0"/>
              <a:t>模平方和。从正则项降低了模型的 </a:t>
            </a:r>
            <a:r>
              <a:rPr lang="en-US" altLang="zh-CN" dirty="0" smtClean="0"/>
              <a:t>variance</a:t>
            </a:r>
            <a:r>
              <a:rPr lang="zh-CN" altLang="en-US" dirty="0" smtClean="0"/>
              <a:t>，使学习出来的模型更加简单，防止过拟合，这也是</a:t>
            </a:r>
            <a:r>
              <a:rPr lang="en-US" altLang="zh-CN" dirty="0" err="1" smtClean="0"/>
              <a:t>xgboost</a:t>
            </a:r>
            <a:r>
              <a:rPr lang="zh-CN" altLang="en-US" dirty="0" smtClean="0"/>
              <a:t>优于传统</a:t>
            </a:r>
            <a:r>
              <a:rPr lang="en-US" altLang="zh-CN" dirty="0" smtClean="0"/>
              <a:t>GBDT</a:t>
            </a:r>
            <a:r>
              <a:rPr lang="zh-CN" altLang="en-US" dirty="0" smtClean="0"/>
              <a:t>的一个特性。</a:t>
            </a:r>
          </a:p>
          <a:p>
            <a:pPr eaLnBrk="1" hangingPunct="1">
              <a:spcBef>
                <a:spcPct val="0"/>
              </a:spcBef>
            </a:pPr>
            <a:endParaRPr lang="en-US" altLang="zh-CN" dirty="0" smtClean="0"/>
          </a:p>
          <a:p>
            <a:pPr eaLnBrk="1" hangingPunct="1">
              <a:spcBef>
                <a:spcPct val="0"/>
              </a:spcBef>
            </a:pPr>
            <a:r>
              <a:rPr lang="en-US" altLang="zh-CN" dirty="0" smtClean="0"/>
              <a:t>Shrinkage</a:t>
            </a:r>
            <a:r>
              <a:rPr lang="zh-CN" altLang="en-US" dirty="0" smtClean="0"/>
              <a:t>（缩减），相当于学习速率（</a:t>
            </a:r>
            <a:r>
              <a:rPr lang="en-US" altLang="zh-CN" dirty="0" err="1" smtClean="0"/>
              <a:t>xgboost</a:t>
            </a:r>
            <a:r>
              <a:rPr lang="zh-CN" altLang="en-US" dirty="0" smtClean="0"/>
              <a:t>中的</a:t>
            </a:r>
            <a:r>
              <a:rPr lang="en-US" altLang="zh-CN" dirty="0" smtClean="0"/>
              <a:t>eta</a:t>
            </a:r>
            <a:r>
              <a:rPr lang="zh-CN" altLang="en-US" dirty="0" smtClean="0"/>
              <a:t>）。</a:t>
            </a:r>
            <a:r>
              <a:rPr lang="en-US" altLang="zh-CN" dirty="0" err="1" smtClean="0"/>
              <a:t>xgboost</a:t>
            </a:r>
            <a:r>
              <a:rPr lang="zh-CN" altLang="en-US" dirty="0" smtClean="0"/>
              <a:t>在进行完一次迭代后，会将叶子节点的权重乘上该系数，主要是为了削弱每棵树的影响，让后面有更大的学习空间。实际应用中，一般把</a:t>
            </a:r>
            <a:r>
              <a:rPr lang="en-US" altLang="zh-CN" dirty="0" smtClean="0"/>
              <a:t>eta</a:t>
            </a:r>
            <a:r>
              <a:rPr lang="zh-CN" altLang="en-US" dirty="0" smtClean="0"/>
              <a:t>设置得小一点，然后迭代次数设置得大一点。传统</a:t>
            </a:r>
            <a:r>
              <a:rPr lang="en-US" altLang="zh-CN" dirty="0" smtClean="0"/>
              <a:t>GBDT</a:t>
            </a:r>
            <a:r>
              <a:rPr lang="zh-CN" altLang="en-US" dirty="0" smtClean="0"/>
              <a:t>也有这种方法用来解决过拟合问题。</a:t>
            </a:r>
          </a:p>
          <a:p>
            <a:pPr eaLnBrk="1" hangingPunct="1">
              <a:spcBef>
                <a:spcPct val="0"/>
              </a:spcBef>
            </a:pPr>
            <a:endParaRPr lang="en-US" altLang="zh-CN" dirty="0" smtClean="0"/>
          </a:p>
          <a:p>
            <a:pPr eaLnBrk="1" hangingPunct="1">
              <a:spcBef>
                <a:spcPct val="0"/>
              </a:spcBef>
            </a:pPr>
            <a:r>
              <a:rPr lang="zh-CN" altLang="en-US" dirty="0" smtClean="0"/>
              <a:t>列抽样（</a:t>
            </a:r>
            <a:r>
              <a:rPr lang="en-US" altLang="zh-CN" dirty="0" smtClean="0"/>
              <a:t>column subsampling</a:t>
            </a:r>
            <a:r>
              <a:rPr lang="zh-CN" altLang="en-US" dirty="0" smtClean="0"/>
              <a:t>）。</a:t>
            </a:r>
            <a:r>
              <a:rPr lang="en-US" altLang="zh-CN" dirty="0" err="1" smtClean="0"/>
              <a:t>xgboost</a:t>
            </a:r>
            <a:r>
              <a:rPr lang="zh-CN" altLang="en-US" dirty="0" smtClean="0"/>
              <a:t>借鉴了随机森林的做法，支持列抽样计算分位点，不仅能降低过拟合，还能减少计算，这也是</a:t>
            </a:r>
            <a:r>
              <a:rPr lang="en-US" altLang="zh-CN" dirty="0" err="1" smtClean="0"/>
              <a:t>xgboost</a:t>
            </a:r>
            <a:r>
              <a:rPr lang="zh-CN" altLang="en-US" dirty="0" smtClean="0"/>
              <a:t>异于传统</a:t>
            </a:r>
            <a:r>
              <a:rPr lang="en-US" altLang="zh-CN" dirty="0" err="1" smtClean="0"/>
              <a:t>gbdt</a:t>
            </a:r>
            <a:r>
              <a:rPr lang="zh-CN" altLang="en-US" dirty="0" smtClean="0"/>
              <a:t>的一个特性。</a:t>
            </a:r>
            <a:endParaRPr lang="en-US" altLang="zh-CN" dirty="0" smtClean="0"/>
          </a:p>
          <a:p>
            <a:pPr eaLnBrk="1" hangingPunct="1">
              <a:spcBef>
                <a:spcPct val="0"/>
              </a:spcBef>
            </a:pPr>
            <a:endParaRPr lang="zh-CN" altLang="en-US" dirty="0" smtClean="0"/>
          </a:p>
          <a:p>
            <a:pPr eaLnBrk="1" hangingPunct="1">
              <a:spcBef>
                <a:spcPct val="0"/>
              </a:spcBef>
            </a:pPr>
            <a:r>
              <a:rPr lang="zh-CN" altLang="en-US" dirty="0" smtClean="0"/>
              <a:t>对缺失值的处理。对于特征的值有缺失的样本，</a:t>
            </a:r>
            <a:r>
              <a:rPr lang="en-US" altLang="zh-CN" dirty="0" err="1" smtClean="0"/>
              <a:t>xgboost</a:t>
            </a:r>
            <a:r>
              <a:rPr lang="zh-CN" altLang="en-US" dirty="0" smtClean="0"/>
              <a:t>可以自动学习出它的分裂方向。</a:t>
            </a:r>
            <a:endParaRPr lang="en-US" altLang="zh-CN" dirty="0" smtClean="0"/>
          </a:p>
          <a:p>
            <a:pPr eaLnBrk="1" hangingPunct="1">
              <a:spcBef>
                <a:spcPct val="0"/>
              </a:spcBef>
            </a:pPr>
            <a:endParaRPr lang="zh-CN" altLang="en-US" dirty="0" smtClean="0"/>
          </a:p>
          <a:p>
            <a:pPr eaLnBrk="1" hangingPunct="1">
              <a:spcBef>
                <a:spcPct val="0"/>
              </a:spcBef>
            </a:pPr>
            <a:r>
              <a:rPr lang="en-US" altLang="zh-CN" dirty="0" err="1" smtClean="0"/>
              <a:t>xgboost</a:t>
            </a:r>
            <a:r>
              <a:rPr lang="zh-CN" altLang="en-US" dirty="0" smtClean="0"/>
              <a:t>工具支持并行。</a:t>
            </a:r>
            <a:r>
              <a:rPr lang="en-US" altLang="zh-CN" dirty="0" smtClean="0"/>
              <a:t>boosting</a:t>
            </a:r>
            <a:r>
              <a:rPr lang="zh-CN" altLang="en-US" dirty="0" smtClean="0"/>
              <a:t>不是一种串行的结构吗</a:t>
            </a:r>
            <a:r>
              <a:rPr lang="en-US" altLang="zh-CN" dirty="0" smtClean="0"/>
              <a:t>?</a:t>
            </a:r>
            <a:r>
              <a:rPr lang="zh-CN" altLang="en-US" dirty="0" smtClean="0"/>
              <a:t>怎么并行的？注意</a:t>
            </a:r>
            <a:r>
              <a:rPr lang="en-US" altLang="zh-CN" dirty="0" err="1" smtClean="0"/>
              <a:t>xgboost</a:t>
            </a:r>
            <a:r>
              <a:rPr lang="zh-CN" altLang="en-US" dirty="0" smtClean="0"/>
              <a:t>的并行不是</a:t>
            </a:r>
            <a:r>
              <a:rPr lang="en-US" altLang="zh-CN" dirty="0" smtClean="0"/>
              <a:t>tree</a:t>
            </a:r>
            <a:r>
              <a:rPr lang="zh-CN" altLang="en-US" dirty="0" smtClean="0"/>
              <a:t>粒度的并行，</a:t>
            </a:r>
            <a:r>
              <a:rPr lang="en-US" altLang="zh-CN" dirty="0" err="1" smtClean="0"/>
              <a:t>xgboost</a:t>
            </a:r>
            <a:r>
              <a:rPr lang="zh-CN" altLang="en-US" dirty="0" smtClean="0"/>
              <a:t>也是一次迭代完才能进行下一次迭代的（第</a:t>
            </a:r>
            <a:r>
              <a:rPr lang="en-US" altLang="zh-CN" dirty="0" smtClean="0"/>
              <a:t>t</a:t>
            </a:r>
            <a:r>
              <a:rPr lang="zh-CN" altLang="en-US" dirty="0" smtClean="0"/>
              <a:t>次迭代的代价函数里包含了前面</a:t>
            </a:r>
            <a:r>
              <a:rPr lang="en-US" altLang="zh-CN" dirty="0" smtClean="0"/>
              <a:t>t-1</a:t>
            </a:r>
            <a:r>
              <a:rPr lang="zh-CN" altLang="en-US" dirty="0" smtClean="0"/>
              <a:t>次迭代的预测值）。</a:t>
            </a:r>
            <a:r>
              <a:rPr lang="en-US" altLang="zh-CN" dirty="0" err="1" smtClean="0"/>
              <a:t>xgboost</a:t>
            </a:r>
            <a:r>
              <a:rPr lang="zh-CN" altLang="en-US" dirty="0" smtClean="0"/>
              <a:t>的并行是在特征粒度上的。我们知道，决策树的学习最耗时的一个步骤就是对特征的值进行排序（因为要确定最佳分位点），</a:t>
            </a:r>
            <a:r>
              <a:rPr lang="en-US" altLang="zh-CN" dirty="0" err="1" smtClean="0"/>
              <a:t>xgboost</a:t>
            </a:r>
            <a:r>
              <a:rPr lang="zh-CN" altLang="en-US" dirty="0" smtClean="0"/>
              <a:t>在训练之前，预先对数据进行了排序，然后保存为</a:t>
            </a:r>
            <a:r>
              <a:rPr lang="en-US" altLang="zh-CN" dirty="0" smtClean="0"/>
              <a:t>block</a:t>
            </a:r>
            <a:r>
              <a:rPr lang="zh-CN" altLang="en-US" dirty="0" smtClean="0"/>
              <a:t>结构，后面的迭代中重复地使用这个结构，大大减小计算量。这个</a:t>
            </a:r>
            <a:r>
              <a:rPr lang="en-US" altLang="zh-CN" dirty="0" smtClean="0"/>
              <a:t>block</a:t>
            </a:r>
            <a:r>
              <a:rPr lang="zh-CN" altLang="en-US" dirty="0" smtClean="0"/>
              <a:t>结构也使得并行成为了可能，在进行节点的分裂时，需要计算每个特征的增益，最终选增益最大的那个特征去做分裂，那么各个特征的增益计算就可以开多线程进行。</a:t>
            </a:r>
            <a:endParaRPr lang="en-US" altLang="zh-CN" dirty="0" smtClean="0"/>
          </a:p>
          <a:p>
            <a:pPr eaLnBrk="1" hangingPunct="1">
              <a:spcBef>
                <a:spcPct val="0"/>
              </a:spcBef>
            </a:pPr>
            <a:endParaRPr lang="zh-CN" altLang="en-US" dirty="0" smtClean="0"/>
          </a:p>
          <a:p>
            <a:pPr eaLnBrk="1" hangingPunct="1">
              <a:spcBef>
                <a:spcPct val="0"/>
              </a:spcBef>
            </a:pPr>
            <a:r>
              <a:rPr lang="zh-CN" altLang="en-US" dirty="0" smtClean="0"/>
              <a:t>可并行的近似分位点寻找算法。树节点在进行分裂时，我们需要计算每个特征的每个分割点对应的增益，即用贪心法枚举所有可能的分割点。当数据无法一次载入内存或者在分布式情况下，贪心算法效率就会变得很低，所以</a:t>
            </a:r>
            <a:r>
              <a:rPr lang="en-US" altLang="zh-CN" dirty="0" err="1" smtClean="0"/>
              <a:t>xgboost</a:t>
            </a:r>
            <a:r>
              <a:rPr lang="zh-CN" altLang="en-US" dirty="0" smtClean="0"/>
              <a:t>还提出了一种可并行的近似计算算法，用于高效地生成候选的分位点。</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传统</a:t>
            </a:r>
            <a:r>
              <a:rPr lang="en-US" altLang="zh-CN" dirty="0" smtClean="0"/>
              <a:t>GBDT</a:t>
            </a:r>
            <a:r>
              <a:rPr lang="zh-CN" altLang="en-US" dirty="0" smtClean="0"/>
              <a:t>以</a:t>
            </a:r>
            <a:r>
              <a:rPr lang="en-US" altLang="zh-CN" dirty="0" smtClean="0"/>
              <a:t>CART</a:t>
            </a:r>
            <a:r>
              <a:rPr lang="zh-CN" altLang="en-US" dirty="0" smtClean="0"/>
              <a:t>作为基分类器，</a:t>
            </a:r>
            <a:r>
              <a:rPr lang="en-US" altLang="zh-CN" dirty="0" err="1" smtClean="0"/>
              <a:t>xgboost</a:t>
            </a:r>
            <a:r>
              <a:rPr lang="zh-CN" altLang="en-US" dirty="0" smtClean="0"/>
              <a:t>还支持线性分类器，这个时候</a:t>
            </a:r>
            <a:r>
              <a:rPr lang="en-US" altLang="zh-CN" dirty="0" err="1" smtClean="0"/>
              <a:t>xgboost</a:t>
            </a:r>
            <a:r>
              <a:rPr lang="zh-CN" altLang="en-US" dirty="0" smtClean="0"/>
              <a:t>相当于带</a:t>
            </a:r>
            <a:r>
              <a:rPr lang="en-US" altLang="zh-CN" dirty="0" smtClean="0"/>
              <a:t>L1</a:t>
            </a:r>
            <a:r>
              <a:rPr lang="zh-CN" altLang="en-US" dirty="0" smtClean="0"/>
              <a:t>和</a:t>
            </a:r>
            <a:r>
              <a:rPr lang="en-US" altLang="zh-CN" dirty="0" smtClean="0"/>
              <a:t>L2</a:t>
            </a:r>
            <a:r>
              <a:rPr lang="zh-CN" altLang="en-US" dirty="0" smtClean="0"/>
              <a:t>正则化项的逻辑斯蒂回归（分类问题）或者线性回归（回归问题）。</a:t>
            </a: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BCE344-8B89-4B41-A366-A9AA695A69A3}" type="slidenum">
              <a:rPr lang="zh-CN" altLang="en-US" smtClean="0"/>
              <a:pPr/>
              <a:t>65</a:t>
            </a:fld>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由于树的每条路径，是通过最小化均方差等方法最终分割出来的有区分性路径，根据该路径得到的特征、特征组合都相对有区分性，效果理论上不会亚于人工经验处理的方式</a:t>
            </a:r>
            <a:endParaRPr lang="en-US" altLang="zh-CN" dirty="0" smtClean="0"/>
          </a:p>
          <a:p>
            <a:endParaRPr lang="en-US" altLang="zh-CN" dirty="0" smtClean="0"/>
          </a:p>
          <a:p>
            <a:r>
              <a:rPr lang="en-US" altLang="zh-CN" dirty="0" smtClean="0"/>
              <a:t>GBDT+</a:t>
            </a:r>
            <a:r>
              <a:rPr lang="zh-CN" altLang="en-US" sz="1200" b="0" i="0" kern="1200" dirty="0" smtClean="0">
                <a:solidFill>
                  <a:schemeClr val="tx1"/>
                </a:solidFill>
                <a:effectLst/>
                <a:latin typeface="+mn-lt"/>
                <a:ea typeface="+mn-ea"/>
                <a:cs typeface="+mn-cs"/>
              </a:rPr>
              <a:t>逻辑回归模型：</a:t>
            </a:r>
            <a:r>
              <a:rPr lang="zh-CN" altLang="en-US" dirty="0" smtClean="0"/>
              <a:t>通过模型计算最后获取的</a:t>
            </a:r>
            <a:r>
              <a:rPr lang="en-US" altLang="zh-CN" dirty="0" smtClean="0"/>
              <a:t>y</a:t>
            </a:r>
            <a:r>
              <a:rPr lang="zh-CN" altLang="en-US" dirty="0" smtClean="0"/>
              <a:t>值，在二分类问题用于判断为正例还是负例；在排序问题中用于为候选集或者结果集合排序</a:t>
            </a:r>
            <a:endParaRPr lang="zh-CN" altLang="en-US" dirty="0"/>
          </a:p>
        </p:txBody>
      </p:sp>
      <p:sp>
        <p:nvSpPr>
          <p:cNvPr id="4" name="灯片编号占位符 3"/>
          <p:cNvSpPr>
            <a:spLocks noGrp="1"/>
          </p:cNvSpPr>
          <p:nvPr>
            <p:ph type="sldNum" sz="quarter" idx="10"/>
          </p:nvPr>
        </p:nvSpPr>
        <p:spPr/>
        <p:txBody>
          <a:bodyPr/>
          <a:lstStyle/>
          <a:p>
            <a:fld id="{3740CDBD-3121-4927-B68A-D4514F9D7D47}" type="slidenum">
              <a:rPr lang="zh-CN" altLang="en-US" smtClean="0"/>
              <a:t>67</a:t>
            </a:fld>
            <a:endParaRPr lang="zh-CN" altLang="en-US"/>
          </a:p>
        </p:txBody>
      </p:sp>
    </p:spTree>
    <p:extLst>
      <p:ext uri="{BB962C8B-B14F-4D97-AF65-F5344CB8AC3E}">
        <p14:creationId xmlns:p14="http://schemas.microsoft.com/office/powerpoint/2010/main" val="4272734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对于这个例子“</a:t>
            </a:r>
            <a:r>
              <a:rPr lang="zh-CN" altLang="en-US" sz="1200" b="0" i="0" kern="1200" dirty="0" smtClean="0">
                <a:solidFill>
                  <a:schemeClr val="tx1"/>
                </a:solidFill>
                <a:effectLst/>
                <a:latin typeface="+mn-lt"/>
                <a:ea typeface="+mn-ea"/>
                <a:cs typeface="+mn-cs"/>
              </a:rPr>
              <a:t>如果是用一棵传统的回归决策树来训练，很容易过拟合</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解决这个问题：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由于数据太少，我们限定叶子节点做多有两个，即每棵树都只有一个分枝，并且限定只学两棵树。我们会得到如下图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所示结果：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在第一棵树分枝和图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一样，由于</a:t>
            </a:r>
            <a:r>
              <a:rPr lang="en-US" altLang="zh-CN" sz="1200" b="0" i="0" kern="1200" dirty="0" smtClean="0">
                <a:solidFill>
                  <a:schemeClr val="tx1"/>
                </a:solidFill>
                <a:effectLst/>
                <a:latin typeface="+mn-lt"/>
                <a:ea typeface="+mn-ea"/>
                <a:cs typeface="+mn-cs"/>
              </a:rPr>
              <a:t>A,B</a:t>
            </a:r>
            <a:r>
              <a:rPr lang="zh-CN" altLang="en-US" sz="1200" b="0" i="0" kern="1200" dirty="0" smtClean="0">
                <a:solidFill>
                  <a:schemeClr val="tx1"/>
                </a:solidFill>
                <a:effectLst/>
                <a:latin typeface="+mn-lt"/>
                <a:ea typeface="+mn-ea"/>
                <a:cs typeface="+mn-cs"/>
              </a:rPr>
              <a:t>年龄较为相近，</a:t>
            </a:r>
            <a:r>
              <a:rPr lang="en-US" altLang="zh-CN" sz="1200" b="0" i="0" kern="1200" dirty="0" smtClean="0">
                <a:solidFill>
                  <a:schemeClr val="tx1"/>
                </a:solidFill>
                <a:effectLst/>
                <a:latin typeface="+mn-lt"/>
                <a:ea typeface="+mn-ea"/>
                <a:cs typeface="+mn-cs"/>
              </a:rPr>
              <a:t>C,D</a:t>
            </a:r>
            <a:r>
              <a:rPr lang="zh-CN" altLang="en-US" sz="1200" b="0" i="0" kern="1200" dirty="0" smtClean="0">
                <a:solidFill>
                  <a:schemeClr val="tx1"/>
                </a:solidFill>
                <a:effectLst/>
                <a:latin typeface="+mn-lt"/>
                <a:ea typeface="+mn-ea"/>
                <a:cs typeface="+mn-cs"/>
              </a:rPr>
              <a:t>年龄较为相近，他们被分为两拨，每拨用平均年龄作为预测值。此时计算残差（</a:t>
            </a:r>
            <a:r>
              <a:rPr lang="zh-CN" altLang="en-US" sz="1200" b="1" i="0" kern="1200" dirty="0" smtClean="0">
                <a:solidFill>
                  <a:schemeClr val="tx1"/>
                </a:solidFill>
                <a:effectLst/>
                <a:latin typeface="+mn-lt"/>
                <a:ea typeface="+mn-ea"/>
                <a:cs typeface="+mn-cs"/>
              </a:rPr>
              <a:t>残差的意思就是： </a:t>
            </a:r>
            <a:r>
              <a:rPr lang="en-US" altLang="zh-CN" sz="1200" b="1" i="0" kern="1200" dirty="0" smtClean="0">
                <a:solidFill>
                  <a:schemeClr val="tx1"/>
                </a:solidFill>
                <a:effectLst/>
                <a:latin typeface="+mn-lt"/>
                <a:ea typeface="+mn-ea"/>
                <a:cs typeface="+mn-cs"/>
              </a:rPr>
              <a:t>A</a:t>
            </a:r>
            <a:r>
              <a:rPr lang="zh-CN" altLang="en-US" sz="1200" b="1" i="0" kern="1200" dirty="0" smtClean="0">
                <a:solidFill>
                  <a:schemeClr val="tx1"/>
                </a:solidFill>
                <a:effectLst/>
                <a:latin typeface="+mn-lt"/>
                <a:ea typeface="+mn-ea"/>
                <a:cs typeface="+mn-cs"/>
              </a:rPr>
              <a:t>的预测值 </a:t>
            </a:r>
            <a:r>
              <a:rPr lang="en-US" altLang="zh-CN" sz="1200" b="1" i="0" kern="1200" dirty="0" smtClean="0">
                <a:solidFill>
                  <a:schemeClr val="tx1"/>
                </a:solidFill>
                <a:effectLst/>
                <a:latin typeface="+mn-lt"/>
                <a:ea typeface="+mn-ea"/>
                <a:cs typeface="+mn-cs"/>
              </a:rPr>
              <a:t>+ A</a:t>
            </a:r>
            <a:r>
              <a:rPr lang="zh-CN" altLang="en-US" sz="1200" b="1" i="0" kern="1200" dirty="0" smtClean="0">
                <a:solidFill>
                  <a:schemeClr val="tx1"/>
                </a:solidFill>
                <a:effectLst/>
                <a:latin typeface="+mn-lt"/>
                <a:ea typeface="+mn-ea"/>
                <a:cs typeface="+mn-cs"/>
              </a:rPr>
              <a:t>的残差 </a:t>
            </a:r>
            <a:r>
              <a:rPr lang="en-US" altLang="zh-CN" sz="1200" b="1" i="0" kern="1200" dirty="0" smtClean="0">
                <a:solidFill>
                  <a:schemeClr val="tx1"/>
                </a:solidFill>
                <a:effectLst/>
                <a:latin typeface="+mn-lt"/>
                <a:ea typeface="+mn-ea"/>
                <a:cs typeface="+mn-cs"/>
              </a:rPr>
              <a:t>= A</a:t>
            </a:r>
            <a:r>
              <a:rPr lang="zh-CN" altLang="en-US" sz="1200" b="1" i="0" kern="1200" dirty="0" smtClean="0">
                <a:solidFill>
                  <a:schemeClr val="tx1"/>
                </a:solidFill>
                <a:effectLst/>
                <a:latin typeface="+mn-lt"/>
                <a:ea typeface="+mn-ea"/>
                <a:cs typeface="+mn-cs"/>
              </a:rPr>
              <a:t>的实际值</a:t>
            </a:r>
            <a:r>
              <a:rPr lang="zh-CN" altLang="en-US" sz="1200" b="0" i="0" kern="1200" dirty="0" smtClean="0">
                <a:solidFill>
                  <a:schemeClr val="tx1"/>
                </a:solidFill>
                <a:effectLst/>
                <a:latin typeface="+mn-lt"/>
                <a:ea typeface="+mn-ea"/>
                <a:cs typeface="+mn-cs"/>
              </a:rPr>
              <a:t>），所以</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的残差就是</a:t>
            </a:r>
            <a:r>
              <a:rPr lang="en-US" altLang="zh-CN" sz="1200" b="0" i="0" kern="1200" dirty="0" smtClean="0">
                <a:solidFill>
                  <a:schemeClr val="tx1"/>
                </a:solidFill>
                <a:effectLst/>
                <a:latin typeface="+mn-lt"/>
                <a:ea typeface="+mn-ea"/>
                <a:cs typeface="+mn-cs"/>
              </a:rPr>
              <a:t>16-15=1</a:t>
            </a:r>
            <a:r>
              <a:rPr lang="zh-CN" altLang="en-US" sz="1200" b="0" i="0" kern="1200" dirty="0" smtClean="0">
                <a:solidFill>
                  <a:schemeClr val="tx1"/>
                </a:solidFill>
                <a:effectLst/>
                <a:latin typeface="+mn-lt"/>
                <a:ea typeface="+mn-ea"/>
                <a:cs typeface="+mn-cs"/>
              </a:rPr>
              <a:t>（注意，</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的预测值是指前面所有树累加的和，这里前面只有一棵树所以直接是</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，如果还有树则需要都累加起来作为</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的预测值）。进而得到</a:t>
            </a:r>
            <a:r>
              <a:rPr lang="en-US" altLang="zh-CN" sz="1200" b="0" i="0" kern="1200" dirty="0" smtClean="0">
                <a:solidFill>
                  <a:schemeClr val="tx1"/>
                </a:solidFill>
                <a:effectLst/>
                <a:latin typeface="+mn-lt"/>
                <a:ea typeface="+mn-ea"/>
                <a:cs typeface="+mn-cs"/>
              </a:rPr>
              <a:t>A,B,C,D</a:t>
            </a:r>
            <a:r>
              <a:rPr lang="zh-CN" altLang="en-US" sz="1200" b="0" i="0" kern="1200" dirty="0" smtClean="0">
                <a:solidFill>
                  <a:schemeClr val="tx1"/>
                </a:solidFill>
                <a:effectLst/>
                <a:latin typeface="+mn-lt"/>
                <a:ea typeface="+mn-ea"/>
                <a:cs typeface="+mn-cs"/>
              </a:rPr>
              <a:t>的残差分别为</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。然后我们拿残差替代</a:t>
            </a:r>
            <a:r>
              <a:rPr lang="en-US" altLang="zh-CN" sz="1200" b="0" i="0" kern="1200" dirty="0" smtClean="0">
                <a:solidFill>
                  <a:schemeClr val="tx1"/>
                </a:solidFill>
                <a:effectLst/>
                <a:latin typeface="+mn-lt"/>
                <a:ea typeface="+mn-ea"/>
                <a:cs typeface="+mn-cs"/>
              </a:rPr>
              <a:t>A,B,C,D</a:t>
            </a:r>
            <a:r>
              <a:rPr lang="zh-CN" altLang="en-US" sz="1200" b="0" i="0" kern="1200" dirty="0" smtClean="0">
                <a:solidFill>
                  <a:schemeClr val="tx1"/>
                </a:solidFill>
                <a:effectLst/>
                <a:latin typeface="+mn-lt"/>
                <a:ea typeface="+mn-ea"/>
                <a:cs typeface="+mn-cs"/>
              </a:rPr>
              <a:t>的原值，到第二棵树去学习，如果我们的预测值和它们的残差相等，则只需把第二棵树的结论累加到第一棵树上就能得到真实年龄了。这里的数据显然是我可以做的，第二棵树只有两个值</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，直接分成两个节点。此时所有人的残差都是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，即每个人都得到了真实的预测值</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？那么哪里体现了</a:t>
            </a:r>
            <a:r>
              <a:rPr lang="en-US" altLang="zh-CN" sz="1200" b="0" i="0" kern="1200" dirty="0" smtClean="0">
                <a:solidFill>
                  <a:schemeClr val="tx1"/>
                </a:solidFill>
                <a:effectLst/>
                <a:latin typeface="+mn-lt"/>
                <a:ea typeface="+mn-ea"/>
                <a:cs typeface="+mn-cs"/>
              </a:rPr>
              <a:t>Gradient</a:t>
            </a:r>
            <a:r>
              <a:rPr lang="zh-CN" altLang="en-US" sz="1200" b="0" i="0" kern="1200" dirty="0" smtClean="0">
                <a:solidFill>
                  <a:schemeClr val="tx1"/>
                </a:solidFill>
                <a:effectLst/>
                <a:latin typeface="+mn-lt"/>
                <a:ea typeface="+mn-ea"/>
                <a:cs typeface="+mn-cs"/>
              </a:rPr>
              <a:t>呢？其实回到第一棵树结束时想一想，无论此时的</a:t>
            </a:r>
            <a:r>
              <a:rPr lang="en-US" altLang="zh-CN" sz="1200" b="0" i="0" kern="1200" dirty="0" smtClean="0">
                <a:solidFill>
                  <a:schemeClr val="tx1"/>
                </a:solidFill>
                <a:effectLst/>
                <a:latin typeface="+mn-lt"/>
                <a:ea typeface="+mn-ea"/>
                <a:cs typeface="+mn-cs"/>
              </a:rPr>
              <a:t>cost function</a:t>
            </a:r>
            <a:r>
              <a:rPr lang="zh-CN" altLang="en-US" sz="1200" b="0" i="0" kern="1200" dirty="0" smtClean="0">
                <a:solidFill>
                  <a:schemeClr val="tx1"/>
                </a:solidFill>
                <a:effectLst/>
                <a:latin typeface="+mn-lt"/>
                <a:ea typeface="+mn-ea"/>
                <a:cs typeface="+mn-cs"/>
              </a:rPr>
              <a:t>是什么，是均方差还是均差，只要它以误差作为衡量标准，残差向量</a:t>
            </a:r>
            <a:r>
              <a:rPr lang="en-US" altLang="zh-CN" sz="1200" b="0" i="0" kern="1200" dirty="0" smtClean="0">
                <a:solidFill>
                  <a:schemeClr val="tx1"/>
                </a:solidFill>
                <a:effectLst/>
                <a:latin typeface="+mn-lt"/>
                <a:ea typeface="+mn-ea"/>
                <a:cs typeface="+mn-cs"/>
              </a:rPr>
              <a:t>(-1, 1, -1, 1)</a:t>
            </a:r>
            <a:r>
              <a:rPr lang="zh-CN" altLang="en-US" sz="1200" b="0" i="0" kern="1200" dirty="0" smtClean="0">
                <a:solidFill>
                  <a:schemeClr val="tx1"/>
                </a:solidFill>
                <a:effectLst/>
                <a:latin typeface="+mn-lt"/>
                <a:ea typeface="+mn-ea"/>
                <a:cs typeface="+mn-cs"/>
              </a:rPr>
              <a:t>都是它的全局最优方向，这就是</a:t>
            </a:r>
            <a:r>
              <a:rPr lang="en-US" altLang="zh-CN" sz="1200" b="0" i="0" kern="1200" dirty="0" smtClean="0">
                <a:solidFill>
                  <a:schemeClr val="tx1"/>
                </a:solidFill>
                <a:effectLst/>
                <a:latin typeface="+mn-lt"/>
                <a:ea typeface="+mn-ea"/>
                <a:cs typeface="+mn-cs"/>
              </a:rPr>
              <a:t>Gradient</a:t>
            </a:r>
            <a:r>
              <a:rPr lang="zh-CN" altLang="en-US" sz="1200" b="0" i="0" kern="1200" dirty="0" smtClean="0">
                <a:solidFill>
                  <a:schemeClr val="tx1"/>
                </a:solidFill>
                <a:effectLst/>
                <a:latin typeface="+mn-lt"/>
                <a:ea typeface="+mn-ea"/>
                <a:cs typeface="+mn-cs"/>
              </a:rPr>
              <a:t>。</a:t>
            </a:r>
            <a:endParaRPr lang="en-US" altLang="zh-CN" dirty="0" smtClean="0"/>
          </a:p>
          <a:p>
            <a:endParaRPr lang="en-US" altLang="zh-CN" dirty="0" smtClean="0"/>
          </a:p>
          <a:p>
            <a:r>
              <a:rPr lang="zh-CN" altLang="en-US" dirty="0" smtClean="0"/>
              <a:t>每个节点的值是所有值的均值，赋予每个节点作为预测值。</a:t>
            </a:r>
          </a:p>
          <a:p>
            <a:endParaRPr lang="zh-CN" altLang="en-US" dirty="0"/>
          </a:p>
        </p:txBody>
      </p:sp>
      <p:sp>
        <p:nvSpPr>
          <p:cNvPr id="4" name="灯片编号占位符 3"/>
          <p:cNvSpPr>
            <a:spLocks noGrp="1"/>
          </p:cNvSpPr>
          <p:nvPr>
            <p:ph type="sldNum" sz="quarter" idx="10"/>
          </p:nvPr>
        </p:nvSpPr>
        <p:spPr/>
        <p:txBody>
          <a:bodyPr/>
          <a:lstStyle/>
          <a:p>
            <a:fld id="{3740CDBD-3121-4927-B68A-D4514F9D7D47}" type="slidenum">
              <a:rPr lang="zh-CN" altLang="en-US" smtClean="0"/>
              <a:t>68</a:t>
            </a:fld>
            <a:endParaRPr lang="zh-CN" altLang="en-US"/>
          </a:p>
        </p:txBody>
      </p:sp>
    </p:spTree>
    <p:extLst>
      <p:ext uri="{BB962C8B-B14F-4D97-AF65-F5344CB8AC3E}">
        <p14:creationId xmlns:p14="http://schemas.microsoft.com/office/powerpoint/2010/main" val="1990185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gbdt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的多分类是针对每个类都独立训练一个 </a:t>
            </a:r>
            <a:r>
              <a:rPr lang="en-US" altLang="zh-CN" sz="1200" b="0" i="0" kern="1200" dirty="0" smtClean="0">
                <a:solidFill>
                  <a:schemeClr val="tx1"/>
                </a:solidFill>
                <a:effectLst/>
                <a:latin typeface="+mn-lt"/>
                <a:ea typeface="+mn-ea"/>
                <a:cs typeface="+mn-cs"/>
              </a:rPr>
              <a:t>CART Tree</a:t>
            </a:r>
            <a:r>
              <a:rPr lang="zh-CN" altLang="en-US" sz="1200" b="0" i="0" kern="1200" dirty="0" smtClean="0">
                <a:solidFill>
                  <a:schemeClr val="tx1"/>
                </a:solidFill>
                <a:effectLst/>
                <a:latin typeface="+mn-lt"/>
                <a:ea typeface="+mn-ea"/>
                <a:cs typeface="+mn-cs"/>
              </a:rPr>
              <a:t>。所以这里，我们将针对山鸢尾类别训练一个 </a:t>
            </a:r>
            <a:r>
              <a:rPr lang="en-US" altLang="zh-CN" sz="1200" b="0" i="0" kern="1200" dirty="0" smtClean="0">
                <a:solidFill>
                  <a:schemeClr val="tx1"/>
                </a:solidFill>
                <a:effectLst/>
                <a:latin typeface="+mn-lt"/>
                <a:ea typeface="+mn-ea"/>
                <a:cs typeface="+mn-cs"/>
              </a:rPr>
              <a:t>CART Tree 1</a:t>
            </a:r>
            <a:r>
              <a:rPr lang="zh-CN" altLang="en-US" sz="1200" b="0" i="0" kern="1200" dirty="0" smtClean="0">
                <a:solidFill>
                  <a:schemeClr val="tx1"/>
                </a:solidFill>
                <a:effectLst/>
                <a:latin typeface="+mn-lt"/>
                <a:ea typeface="+mn-ea"/>
                <a:cs typeface="+mn-cs"/>
              </a:rPr>
              <a:t>。杂色鸢尾训练一个 </a:t>
            </a:r>
            <a:r>
              <a:rPr lang="en-US" altLang="zh-CN" sz="1200" b="0" i="0" kern="1200" dirty="0" smtClean="0">
                <a:solidFill>
                  <a:schemeClr val="tx1"/>
                </a:solidFill>
                <a:effectLst/>
                <a:latin typeface="+mn-lt"/>
                <a:ea typeface="+mn-ea"/>
                <a:cs typeface="+mn-cs"/>
              </a:rPr>
              <a:t>CART Tree 2 </a:t>
            </a:r>
            <a:r>
              <a:rPr lang="zh-CN" altLang="en-US" sz="1200" b="0" i="0" kern="1200" dirty="0" smtClean="0">
                <a:solidFill>
                  <a:schemeClr val="tx1"/>
                </a:solidFill>
                <a:effectLst/>
                <a:latin typeface="+mn-lt"/>
                <a:ea typeface="+mn-ea"/>
                <a:cs typeface="+mn-cs"/>
              </a:rPr>
              <a:t>。维吉尼亚鸢尾训练一个</a:t>
            </a:r>
            <a:r>
              <a:rPr lang="en-US" altLang="zh-CN" sz="1200" b="0" i="0" kern="1200" dirty="0" smtClean="0">
                <a:solidFill>
                  <a:schemeClr val="tx1"/>
                </a:solidFill>
                <a:effectLst/>
                <a:latin typeface="+mn-lt"/>
                <a:ea typeface="+mn-ea"/>
                <a:cs typeface="+mn-cs"/>
              </a:rPr>
              <a:t>CART Tree 3</a:t>
            </a:r>
            <a:r>
              <a:rPr lang="zh-CN" altLang="en-US" sz="1200" b="0" i="0" kern="1200" dirty="0" smtClean="0">
                <a:solidFill>
                  <a:schemeClr val="tx1"/>
                </a:solidFill>
                <a:effectLst/>
                <a:latin typeface="+mn-lt"/>
                <a:ea typeface="+mn-ea"/>
                <a:cs typeface="+mn-cs"/>
              </a:rPr>
              <a:t>，这三个树相互独立。</a:t>
            </a:r>
          </a:p>
          <a:p>
            <a:r>
              <a:rPr lang="zh-CN" altLang="en-US" sz="1200" b="0" i="0" kern="1200" dirty="0" smtClean="0">
                <a:solidFill>
                  <a:schemeClr val="tx1"/>
                </a:solidFill>
                <a:effectLst/>
                <a:latin typeface="+mn-lt"/>
                <a:ea typeface="+mn-ea"/>
                <a:cs typeface="+mn-cs"/>
              </a:rPr>
              <a:t>       我们以样本 </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为例。针对 </a:t>
            </a:r>
            <a:r>
              <a:rPr lang="en-US" altLang="zh-CN" sz="1200" b="0" i="0" kern="1200" dirty="0" smtClean="0">
                <a:solidFill>
                  <a:schemeClr val="tx1"/>
                </a:solidFill>
                <a:effectLst/>
                <a:latin typeface="+mn-lt"/>
                <a:ea typeface="+mn-ea"/>
                <a:cs typeface="+mn-cs"/>
              </a:rPr>
              <a:t>CART Tree1 </a:t>
            </a:r>
            <a:r>
              <a:rPr lang="zh-CN" altLang="en-US" sz="1200" b="0" i="0" kern="1200" dirty="0" smtClean="0">
                <a:solidFill>
                  <a:schemeClr val="tx1"/>
                </a:solidFill>
                <a:effectLst/>
                <a:latin typeface="+mn-lt"/>
                <a:ea typeface="+mn-ea"/>
                <a:cs typeface="+mn-cs"/>
              </a:rPr>
              <a:t>的训练样本是</a:t>
            </a:r>
            <a:r>
              <a:rPr lang="en-US" altLang="zh-CN" sz="1200" b="0" i="0" u="none" strike="noStrike" kern="1200" dirty="0" smtClean="0">
                <a:solidFill>
                  <a:schemeClr val="tx1"/>
                </a:solidFill>
                <a:effectLst/>
                <a:latin typeface="+mn-lt"/>
                <a:ea typeface="+mn-ea"/>
                <a:cs typeface="+mn-cs"/>
              </a:rPr>
              <a:t>[5.1,3.5,1.4,0.2][5.1,3.5,1.4,0.2]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label </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，最终输入到模型当中的为</a:t>
            </a:r>
            <a:r>
              <a:rPr lang="en-US" altLang="zh-CN" sz="1200" b="0" i="0" u="none" strike="noStrike" kern="1200" dirty="0" smtClean="0">
                <a:solidFill>
                  <a:schemeClr val="tx1"/>
                </a:solidFill>
                <a:effectLst/>
                <a:latin typeface="+mn-lt"/>
                <a:ea typeface="+mn-ea"/>
                <a:cs typeface="+mn-cs"/>
              </a:rPr>
              <a:t>[5.1,3.5,1.4,0.2,1][5.1,3.5,1.4,0.2,1]</a:t>
            </a:r>
            <a:r>
              <a:rPr lang="zh-CN" altLang="en-US" sz="1200" b="0" i="0" kern="1200" dirty="0" smtClean="0">
                <a:solidFill>
                  <a:schemeClr val="tx1"/>
                </a:solidFill>
                <a:effectLst/>
                <a:latin typeface="+mn-lt"/>
                <a:ea typeface="+mn-ea"/>
                <a:cs typeface="+mn-cs"/>
              </a:rPr>
              <a:t>。针对 </a:t>
            </a:r>
            <a:r>
              <a:rPr lang="en-US" altLang="zh-CN" sz="1200" b="0" i="0" kern="1200" dirty="0" smtClean="0">
                <a:solidFill>
                  <a:schemeClr val="tx1"/>
                </a:solidFill>
                <a:effectLst/>
                <a:latin typeface="+mn-lt"/>
                <a:ea typeface="+mn-ea"/>
                <a:cs typeface="+mn-cs"/>
              </a:rPr>
              <a:t>CART Tree2 </a:t>
            </a:r>
            <a:r>
              <a:rPr lang="zh-CN" altLang="en-US" sz="1200" b="0" i="0" kern="1200" dirty="0" smtClean="0">
                <a:solidFill>
                  <a:schemeClr val="tx1"/>
                </a:solidFill>
                <a:effectLst/>
                <a:latin typeface="+mn-lt"/>
                <a:ea typeface="+mn-ea"/>
                <a:cs typeface="+mn-cs"/>
              </a:rPr>
              <a:t>的训练样本也是</a:t>
            </a:r>
            <a:r>
              <a:rPr lang="en-US" altLang="zh-CN" sz="1200" b="0" i="0" u="none" strike="noStrike" kern="1200" dirty="0" smtClean="0">
                <a:solidFill>
                  <a:schemeClr val="tx1"/>
                </a:solidFill>
                <a:effectLst/>
                <a:latin typeface="+mn-lt"/>
                <a:ea typeface="+mn-ea"/>
                <a:cs typeface="+mn-cs"/>
              </a:rPr>
              <a:t>[5.1,3.5,1.4,0.2][5.1,3.5,1.4,0.2]</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但是</a:t>
            </a:r>
            <a:r>
              <a:rPr lang="en-US" altLang="zh-CN" sz="1200" b="0" i="0" kern="1200" dirty="0" smtClean="0">
                <a:solidFill>
                  <a:schemeClr val="tx1"/>
                </a:solidFill>
                <a:effectLst/>
                <a:latin typeface="+mn-lt"/>
                <a:ea typeface="+mn-ea"/>
                <a:cs typeface="+mn-cs"/>
              </a:rPr>
              <a:t>label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最终输入模型的为</a:t>
            </a:r>
            <a:r>
              <a:rPr lang="en-US" altLang="zh-CN" sz="1200" b="0" i="0" u="none" strike="noStrike" kern="1200" dirty="0" smtClean="0">
                <a:solidFill>
                  <a:schemeClr val="tx1"/>
                </a:solidFill>
                <a:effectLst/>
                <a:latin typeface="+mn-lt"/>
                <a:ea typeface="+mn-ea"/>
                <a:cs typeface="+mn-cs"/>
              </a:rPr>
              <a:t>[5.1,3.5,1.4,0.2,0][5.1,3.5,1.4,0.2,0]</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针对 </a:t>
            </a:r>
            <a:r>
              <a:rPr lang="en-US" altLang="zh-CN" sz="1200" b="0" i="0" kern="1200" dirty="0" smtClean="0">
                <a:solidFill>
                  <a:schemeClr val="tx1"/>
                </a:solidFill>
                <a:effectLst/>
                <a:latin typeface="+mn-lt"/>
                <a:ea typeface="+mn-ea"/>
                <a:cs typeface="+mn-cs"/>
              </a:rPr>
              <a:t>CART Tree 3</a:t>
            </a:r>
            <a:r>
              <a:rPr lang="zh-CN" altLang="en-US" sz="1200" b="0" i="0" kern="1200" dirty="0" smtClean="0">
                <a:solidFill>
                  <a:schemeClr val="tx1"/>
                </a:solidFill>
                <a:effectLst/>
                <a:latin typeface="+mn-lt"/>
                <a:ea typeface="+mn-ea"/>
                <a:cs typeface="+mn-cs"/>
              </a:rPr>
              <a:t>的训练样本也是</a:t>
            </a:r>
            <a:r>
              <a:rPr lang="en-US" altLang="zh-CN" sz="1200" b="0" i="0" u="none" strike="noStrike" kern="1200" dirty="0" smtClean="0">
                <a:solidFill>
                  <a:schemeClr val="tx1"/>
                </a:solidFill>
                <a:effectLst/>
                <a:latin typeface="+mn-lt"/>
                <a:ea typeface="+mn-ea"/>
                <a:cs typeface="+mn-cs"/>
              </a:rPr>
              <a:t>[5.1,3.5,1.4,0.2][5.1,3.5,1.4,0.2]</a:t>
            </a:r>
            <a:r>
              <a:rPr lang="en-US" altLang="zh-CN" sz="1200" b="0" i="0" kern="1200" dirty="0" smtClean="0">
                <a:solidFill>
                  <a:schemeClr val="tx1"/>
                </a:solidFill>
                <a:effectLst/>
                <a:latin typeface="+mn-lt"/>
                <a:ea typeface="+mn-ea"/>
                <a:cs typeface="+mn-cs"/>
              </a:rPr>
              <a:t>,label </a:t>
            </a:r>
            <a:r>
              <a:rPr lang="zh-CN" altLang="en-US" sz="1200" b="0" i="0" kern="1200" dirty="0" smtClean="0">
                <a:solidFill>
                  <a:schemeClr val="tx1"/>
                </a:solidFill>
                <a:effectLst/>
                <a:latin typeface="+mn-lt"/>
                <a:ea typeface="+mn-ea"/>
                <a:cs typeface="+mn-cs"/>
              </a:rPr>
              <a:t>也为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最终输入模型当中的为</a:t>
            </a:r>
            <a:r>
              <a:rPr lang="en-US" altLang="zh-CN" sz="1200" b="0" i="0" u="none" strike="noStrike" kern="1200" dirty="0" smtClean="0">
                <a:solidFill>
                  <a:schemeClr val="tx1"/>
                </a:solidFill>
                <a:effectLst/>
                <a:latin typeface="+mn-lt"/>
                <a:ea typeface="+mn-ea"/>
                <a:cs typeface="+mn-cs"/>
              </a:rPr>
              <a:t>[5.1,3.5,1.4,0.2,0][5.1,3.5,1.4,0.2,0]</a:t>
            </a:r>
            <a:r>
              <a:rPr lang="en-US" altLang="zh-CN"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    下面我们来看 </a:t>
            </a:r>
            <a:r>
              <a:rPr lang="en-US" altLang="zh-CN" sz="1200" b="0" i="0" kern="1200" dirty="0" smtClean="0">
                <a:solidFill>
                  <a:schemeClr val="tx1"/>
                </a:solidFill>
                <a:effectLst/>
                <a:latin typeface="+mn-lt"/>
                <a:ea typeface="+mn-ea"/>
                <a:cs typeface="+mn-cs"/>
              </a:rPr>
              <a:t>CART Tree1 </a:t>
            </a:r>
            <a:r>
              <a:rPr lang="zh-CN" altLang="en-US" sz="1200" b="0" i="0" kern="1200" dirty="0" smtClean="0">
                <a:solidFill>
                  <a:schemeClr val="tx1"/>
                </a:solidFill>
                <a:effectLst/>
                <a:latin typeface="+mn-lt"/>
                <a:ea typeface="+mn-ea"/>
                <a:cs typeface="+mn-cs"/>
              </a:rPr>
              <a:t>是如何生成的，其他树 </a:t>
            </a:r>
            <a:r>
              <a:rPr lang="en-US" altLang="zh-CN" sz="1200" b="0" i="0" kern="1200" dirty="0" smtClean="0">
                <a:solidFill>
                  <a:schemeClr val="tx1"/>
                </a:solidFill>
                <a:effectLst/>
                <a:latin typeface="+mn-lt"/>
                <a:ea typeface="+mn-ea"/>
                <a:cs typeface="+mn-cs"/>
              </a:rPr>
              <a:t>CART Tree2 , CART Tree 3</a:t>
            </a:r>
            <a:r>
              <a:rPr lang="zh-CN" altLang="en-US" sz="1200" b="0" i="0" kern="1200" dirty="0" smtClean="0">
                <a:solidFill>
                  <a:schemeClr val="tx1"/>
                </a:solidFill>
                <a:effectLst/>
                <a:latin typeface="+mn-lt"/>
                <a:ea typeface="+mn-ea"/>
                <a:cs typeface="+mn-cs"/>
              </a:rPr>
              <a:t>的生成方式是一样的。</a:t>
            </a:r>
            <a:r>
              <a:rPr lang="en-US" altLang="zh-CN" sz="1200" b="0" i="0" kern="1200" dirty="0" smtClean="0">
                <a:solidFill>
                  <a:schemeClr val="tx1"/>
                </a:solidFill>
                <a:effectLst/>
                <a:latin typeface="+mn-lt"/>
                <a:ea typeface="+mn-ea"/>
                <a:cs typeface="+mn-cs"/>
              </a:rPr>
              <a:t>CART Tree</a:t>
            </a:r>
            <a:r>
              <a:rPr lang="zh-CN" altLang="en-US" sz="1200" b="0" i="0" kern="1200" dirty="0" smtClean="0">
                <a:solidFill>
                  <a:schemeClr val="tx1"/>
                </a:solidFill>
                <a:effectLst/>
                <a:latin typeface="+mn-lt"/>
                <a:ea typeface="+mn-ea"/>
                <a:cs typeface="+mn-cs"/>
              </a:rPr>
              <a:t>的生成过程是从这四个特征中找一个特征做为</a:t>
            </a:r>
            <a:r>
              <a:rPr lang="en-US" altLang="zh-CN" sz="1200" b="0" i="0" kern="1200" dirty="0" smtClean="0">
                <a:solidFill>
                  <a:schemeClr val="tx1"/>
                </a:solidFill>
                <a:effectLst/>
                <a:latin typeface="+mn-lt"/>
                <a:ea typeface="+mn-ea"/>
                <a:cs typeface="+mn-cs"/>
              </a:rPr>
              <a:t>CART Tree1 </a:t>
            </a:r>
            <a:r>
              <a:rPr lang="zh-CN" altLang="en-US" sz="1200" b="0" i="0" kern="1200" dirty="0" smtClean="0">
                <a:solidFill>
                  <a:schemeClr val="tx1"/>
                </a:solidFill>
                <a:effectLst/>
                <a:latin typeface="+mn-lt"/>
                <a:ea typeface="+mn-ea"/>
                <a:cs typeface="+mn-cs"/>
              </a:rPr>
              <a:t>的节点。比如花萼长度做为节点。</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个样本当中花萼长度 大于</a:t>
            </a:r>
            <a:r>
              <a:rPr lang="en-US" altLang="zh-CN" sz="1200" b="0" i="0" kern="1200" dirty="0" smtClean="0">
                <a:solidFill>
                  <a:schemeClr val="tx1"/>
                </a:solidFill>
                <a:effectLst/>
                <a:latin typeface="+mn-lt"/>
                <a:ea typeface="+mn-ea"/>
                <a:cs typeface="+mn-cs"/>
              </a:rPr>
              <a:t>5.1 cm</a:t>
            </a:r>
            <a:r>
              <a:rPr lang="zh-CN" altLang="en-US" sz="1200" b="0" i="0" kern="1200" dirty="0" smtClean="0">
                <a:solidFill>
                  <a:schemeClr val="tx1"/>
                </a:solidFill>
                <a:effectLst/>
                <a:latin typeface="+mn-lt"/>
                <a:ea typeface="+mn-ea"/>
                <a:cs typeface="+mn-cs"/>
              </a:rPr>
              <a:t>的就是 </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类，小于等于 </a:t>
            </a:r>
            <a:r>
              <a:rPr lang="en-US" altLang="zh-CN" sz="1200" b="0" i="0" kern="1200" dirty="0" smtClean="0">
                <a:solidFill>
                  <a:schemeClr val="tx1"/>
                </a:solidFill>
                <a:effectLst/>
                <a:latin typeface="+mn-lt"/>
                <a:ea typeface="+mn-ea"/>
                <a:cs typeface="+mn-cs"/>
              </a:rPr>
              <a:t>5.1 cm </a:t>
            </a:r>
            <a:r>
              <a:rPr lang="zh-CN" altLang="en-US" sz="1200" b="0" i="0" kern="1200" dirty="0" smtClean="0">
                <a:solidFill>
                  <a:schemeClr val="tx1"/>
                </a:solidFill>
                <a:effectLst/>
                <a:latin typeface="+mn-lt"/>
                <a:ea typeface="+mn-ea"/>
                <a:cs typeface="+mn-cs"/>
              </a:rPr>
              <a:t>的是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类。生成的过程其实非常简单，问题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是哪个特征最合适？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是这个特征的什么特征值作为切分点？ 即使我们已经确定了花萼长度做为节点。花萼长度本身也有很多值。在这里我们的方式是遍历所有的可能性，找到一个最好的特征和它对应的最优特征值可以让当前式子的值最小。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怎么找？计算？</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我们以第一个特征的第一个特征值为例。</a:t>
            </a:r>
            <a:r>
              <a:rPr lang="en-US" altLang="zh-CN" sz="1200" b="0" i="0" kern="1200" dirty="0" smtClean="0">
                <a:solidFill>
                  <a:schemeClr val="tx1"/>
                </a:solidFill>
                <a:effectLst/>
                <a:latin typeface="+mn-lt"/>
                <a:ea typeface="+mn-ea"/>
                <a:cs typeface="+mn-cs"/>
              </a:rPr>
              <a:t>R1 </a:t>
            </a:r>
            <a:r>
              <a:rPr lang="zh-CN" altLang="en-US" sz="1200" b="0" i="0" kern="1200" dirty="0" smtClean="0">
                <a:solidFill>
                  <a:schemeClr val="tx1"/>
                </a:solidFill>
                <a:effectLst/>
                <a:latin typeface="+mn-lt"/>
                <a:ea typeface="+mn-ea"/>
                <a:cs typeface="+mn-cs"/>
              </a:rPr>
              <a:t>为所有样本中花萼长度小于 </a:t>
            </a:r>
            <a:r>
              <a:rPr lang="en-US" altLang="zh-CN" sz="1200" b="0" i="0" kern="1200" dirty="0" smtClean="0">
                <a:solidFill>
                  <a:schemeClr val="tx1"/>
                </a:solidFill>
                <a:effectLst/>
                <a:latin typeface="+mn-lt"/>
                <a:ea typeface="+mn-ea"/>
                <a:cs typeface="+mn-cs"/>
              </a:rPr>
              <a:t>5.1 cm </a:t>
            </a:r>
            <a:r>
              <a:rPr lang="zh-CN" altLang="en-US" sz="1200" b="0" i="0" kern="1200" dirty="0" smtClean="0">
                <a:solidFill>
                  <a:schemeClr val="tx1"/>
                </a:solidFill>
                <a:effectLst/>
                <a:latin typeface="+mn-lt"/>
                <a:ea typeface="+mn-ea"/>
                <a:cs typeface="+mn-cs"/>
              </a:rPr>
              <a:t>的样本集合，</a:t>
            </a:r>
            <a:r>
              <a:rPr lang="en-US" altLang="zh-CN" sz="1200" b="0" i="0" kern="1200" dirty="0" smtClean="0">
                <a:solidFill>
                  <a:schemeClr val="tx1"/>
                </a:solidFill>
                <a:effectLst/>
                <a:latin typeface="+mn-lt"/>
                <a:ea typeface="+mn-ea"/>
                <a:cs typeface="+mn-cs"/>
              </a:rPr>
              <a:t>R2 </a:t>
            </a:r>
            <a:r>
              <a:rPr lang="zh-CN" altLang="en-US" sz="1200" b="0" i="0" kern="1200" dirty="0" smtClean="0">
                <a:solidFill>
                  <a:schemeClr val="tx1"/>
                </a:solidFill>
                <a:effectLst/>
                <a:latin typeface="+mn-lt"/>
                <a:ea typeface="+mn-ea"/>
                <a:cs typeface="+mn-cs"/>
              </a:rPr>
              <a:t>为所有样本当中花萼长度大于等于 </a:t>
            </a:r>
            <a:r>
              <a:rPr lang="en-US" altLang="zh-CN" sz="1200" b="0" i="0" kern="1200" dirty="0" smtClean="0">
                <a:solidFill>
                  <a:schemeClr val="tx1"/>
                </a:solidFill>
                <a:effectLst/>
                <a:latin typeface="+mn-lt"/>
                <a:ea typeface="+mn-ea"/>
                <a:cs typeface="+mn-cs"/>
              </a:rPr>
              <a:t>5.1cm </a:t>
            </a:r>
            <a:r>
              <a:rPr lang="zh-CN" altLang="en-US" sz="1200" b="0" i="0" kern="1200" dirty="0" smtClean="0">
                <a:solidFill>
                  <a:schemeClr val="tx1"/>
                </a:solidFill>
                <a:effectLst/>
                <a:latin typeface="+mn-lt"/>
                <a:ea typeface="+mn-ea"/>
                <a:cs typeface="+mn-cs"/>
              </a:rPr>
              <a:t>的样本集合。所以 </a:t>
            </a:r>
            <a:r>
              <a:rPr lang="en-US" altLang="zh-CN" sz="1200" b="0" i="0" u="none" strike="noStrike" kern="1200" dirty="0" smtClean="0">
                <a:solidFill>
                  <a:schemeClr val="tx1"/>
                </a:solidFill>
                <a:effectLst/>
                <a:latin typeface="+mn-lt"/>
                <a:ea typeface="+mn-ea"/>
                <a:cs typeface="+mn-cs"/>
              </a:rPr>
              <a:t>R1={2}R1={2}</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R2={1,3,4,5,6}R2={1,3,4,5,6}</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y1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R1 </a:t>
            </a:r>
            <a:r>
              <a:rPr lang="zh-CN" altLang="en-US" sz="1200" b="0" i="0" kern="1200" dirty="0" smtClean="0">
                <a:solidFill>
                  <a:schemeClr val="tx1"/>
                </a:solidFill>
                <a:effectLst/>
                <a:latin typeface="+mn-lt"/>
                <a:ea typeface="+mn-ea"/>
                <a:cs typeface="+mn-cs"/>
              </a:rPr>
              <a:t>所有样本的</a:t>
            </a:r>
            <a:r>
              <a:rPr lang="en-US" altLang="zh-CN" sz="1200" b="0" i="0" kern="1200" dirty="0" smtClean="0">
                <a:solidFill>
                  <a:schemeClr val="tx1"/>
                </a:solidFill>
                <a:effectLst/>
                <a:latin typeface="+mn-lt"/>
                <a:ea typeface="+mn-ea"/>
                <a:cs typeface="+mn-cs"/>
              </a:rPr>
              <a:t>label </a:t>
            </a:r>
            <a:r>
              <a:rPr lang="zh-CN" altLang="en-US" sz="1200" b="0" i="0" kern="1200" dirty="0" smtClean="0">
                <a:solidFill>
                  <a:schemeClr val="tx1"/>
                </a:solidFill>
                <a:effectLst/>
                <a:latin typeface="+mn-lt"/>
                <a:ea typeface="+mn-ea"/>
                <a:cs typeface="+mn-cs"/>
              </a:rPr>
              <a:t>的均值 </a:t>
            </a:r>
            <a:r>
              <a:rPr lang="en-US" altLang="zh-CN" sz="1200" b="0" i="0" u="none" strike="noStrike" kern="1200" dirty="0" smtClean="0">
                <a:solidFill>
                  <a:schemeClr val="tx1"/>
                </a:solidFill>
                <a:effectLst/>
                <a:latin typeface="+mn-lt"/>
                <a:ea typeface="+mn-ea"/>
                <a:cs typeface="+mn-cs"/>
              </a:rPr>
              <a:t>1/1=11/1=1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y2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R2 </a:t>
            </a:r>
            <a:r>
              <a:rPr lang="zh-CN" altLang="en-US" sz="1200" b="0" i="0" kern="1200" dirty="0" smtClean="0">
                <a:solidFill>
                  <a:schemeClr val="tx1"/>
                </a:solidFill>
                <a:effectLst/>
                <a:latin typeface="+mn-lt"/>
                <a:ea typeface="+mn-ea"/>
                <a:cs typeface="+mn-cs"/>
              </a:rPr>
              <a:t>所有样本的</a:t>
            </a:r>
            <a:r>
              <a:rPr lang="en-US" altLang="zh-CN" sz="1200" b="0" i="0" kern="1200" dirty="0" smtClean="0">
                <a:solidFill>
                  <a:schemeClr val="tx1"/>
                </a:solidFill>
                <a:effectLst/>
                <a:latin typeface="+mn-lt"/>
                <a:ea typeface="+mn-ea"/>
                <a:cs typeface="+mn-cs"/>
              </a:rPr>
              <a:t>label </a:t>
            </a:r>
            <a:r>
              <a:rPr lang="zh-CN" altLang="en-US" sz="1200" b="0" i="0" kern="1200" dirty="0" smtClean="0">
                <a:solidFill>
                  <a:schemeClr val="tx1"/>
                </a:solidFill>
                <a:effectLst/>
                <a:latin typeface="+mn-lt"/>
                <a:ea typeface="+mn-ea"/>
                <a:cs typeface="+mn-cs"/>
              </a:rPr>
              <a:t>的均值 </a:t>
            </a:r>
            <a:r>
              <a:rPr lang="en-US" altLang="zh-CN" sz="1200" b="0" i="0" u="none" strike="noStrike" kern="1200" dirty="0" smtClean="0">
                <a:solidFill>
                  <a:schemeClr val="tx1"/>
                </a:solidFill>
                <a:effectLst/>
                <a:latin typeface="+mn-lt"/>
                <a:ea typeface="+mn-ea"/>
                <a:cs typeface="+mn-cs"/>
              </a:rPr>
              <a:t>(1+0+0+0+0)/5=0.2(1+0+0+0+0)/5=0.2</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下面便开始针对所有的样本计算这个式子的值。样本</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属于 </a:t>
            </a:r>
            <a:r>
              <a:rPr lang="en-US" altLang="zh-CN" sz="1200" b="0" i="0" kern="1200" dirty="0" smtClean="0">
                <a:solidFill>
                  <a:schemeClr val="tx1"/>
                </a:solidFill>
                <a:effectLst/>
                <a:latin typeface="+mn-lt"/>
                <a:ea typeface="+mn-ea"/>
                <a:cs typeface="+mn-cs"/>
              </a:rPr>
              <a:t>R2 </a:t>
            </a:r>
            <a:r>
              <a:rPr lang="zh-CN" altLang="en-US" sz="1200" b="0" i="0" kern="1200" dirty="0" smtClean="0">
                <a:solidFill>
                  <a:schemeClr val="tx1"/>
                </a:solidFill>
                <a:effectLst/>
                <a:latin typeface="+mn-lt"/>
                <a:ea typeface="+mn-ea"/>
                <a:cs typeface="+mn-cs"/>
              </a:rPr>
              <a:t>计算的值为</a:t>
            </a:r>
            <a:r>
              <a:rPr lang="en-US" altLang="zh-CN" sz="1200" b="0" i="0" u="none" strike="noStrike" kern="1200" dirty="0" smtClean="0">
                <a:solidFill>
                  <a:schemeClr val="tx1"/>
                </a:solidFill>
                <a:effectLst/>
                <a:latin typeface="+mn-lt"/>
                <a:ea typeface="+mn-ea"/>
                <a:cs typeface="+mn-cs"/>
              </a:rPr>
              <a:t>(1−0.2)2(1−0.2)2</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样本</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属于</a:t>
            </a:r>
            <a:r>
              <a:rPr lang="en-US" altLang="zh-CN" sz="1200" b="0" i="0" kern="1200" dirty="0" smtClean="0">
                <a:solidFill>
                  <a:schemeClr val="tx1"/>
                </a:solidFill>
                <a:effectLst/>
                <a:latin typeface="+mn-lt"/>
                <a:ea typeface="+mn-ea"/>
                <a:cs typeface="+mn-cs"/>
              </a:rPr>
              <a:t>R1 </a:t>
            </a:r>
            <a:r>
              <a:rPr lang="zh-CN" altLang="en-US" sz="1200" b="0" i="0" kern="1200" dirty="0" smtClean="0">
                <a:solidFill>
                  <a:schemeClr val="tx1"/>
                </a:solidFill>
                <a:effectLst/>
                <a:latin typeface="+mn-lt"/>
                <a:ea typeface="+mn-ea"/>
                <a:cs typeface="+mn-cs"/>
              </a:rPr>
              <a:t>计算的值为</a:t>
            </a:r>
            <a:r>
              <a:rPr lang="en-US" altLang="zh-CN" sz="1200" b="0" i="0" u="none" strike="noStrike" kern="1200" dirty="0" smtClean="0">
                <a:solidFill>
                  <a:schemeClr val="tx1"/>
                </a:solidFill>
                <a:effectLst/>
                <a:latin typeface="+mn-lt"/>
                <a:ea typeface="+mn-ea"/>
                <a:cs typeface="+mn-cs"/>
              </a:rPr>
              <a:t>(1−1)2(1−1)2</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样本 </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同理都是 属于 </a:t>
            </a:r>
            <a:r>
              <a:rPr lang="en-US" altLang="zh-CN" sz="1200" b="0" i="0" kern="1200" dirty="0" smtClean="0">
                <a:solidFill>
                  <a:schemeClr val="tx1"/>
                </a:solidFill>
                <a:effectLst/>
                <a:latin typeface="+mn-lt"/>
                <a:ea typeface="+mn-ea"/>
                <a:cs typeface="+mn-cs"/>
              </a:rPr>
              <a:t>R2</a:t>
            </a:r>
            <a:r>
              <a:rPr lang="zh-CN" altLang="en-US" sz="1200" b="0" i="0" kern="1200" dirty="0" smtClean="0">
                <a:solidFill>
                  <a:schemeClr val="tx1"/>
                </a:solidFill>
                <a:effectLst/>
                <a:latin typeface="+mn-lt"/>
                <a:ea typeface="+mn-ea"/>
                <a:cs typeface="+mn-cs"/>
              </a:rPr>
              <a:t>的 所以值是</a:t>
            </a:r>
            <a:r>
              <a:rPr lang="en-US" altLang="zh-CN" sz="1200" b="0" i="0" u="none" strike="noStrike" kern="1200" dirty="0" smtClean="0">
                <a:solidFill>
                  <a:schemeClr val="tx1"/>
                </a:solidFill>
                <a:effectLst/>
                <a:latin typeface="+mn-lt"/>
                <a:ea typeface="+mn-ea"/>
                <a:cs typeface="+mn-cs"/>
              </a:rPr>
              <a:t>(0−0.2)2(0−0.2)2</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把这六个值加起来，便是 山鸢尾类型在特征</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的第一个特征值的损失值。这里算出来</a:t>
            </a:r>
            <a:r>
              <a:rPr lang="en-US" altLang="zh-CN" sz="1200" b="0" i="0" kern="1200" dirty="0" smtClean="0">
                <a:solidFill>
                  <a:schemeClr val="tx1"/>
                </a:solidFill>
                <a:effectLst/>
                <a:latin typeface="+mn-lt"/>
                <a:ea typeface="+mn-ea"/>
                <a:cs typeface="+mn-cs"/>
              </a:rPr>
              <a:t>(1-0.2)^2+ (1-1)^2 + (0-0.2)^2+(0-0.2)^2+(0-0.2)^2 = 0.8.</a:t>
            </a:r>
          </a:p>
          <a:p>
            <a:endParaRPr lang="en-US" altLang="zh-CN" sz="1200" b="0" i="0" kern="1200" dirty="0" smtClean="0">
              <a:solidFill>
                <a:schemeClr val="tx1"/>
              </a:solidFill>
              <a:effectLst/>
              <a:latin typeface="+mn-lt"/>
              <a:ea typeface="+mn-ea"/>
              <a:cs typeface="+mn-cs"/>
            </a:endParaRPr>
          </a:p>
          <a:p>
            <a:r>
              <a:rPr lang="zh-CN" altLang="en-US" dirty="0" smtClean="0"/>
              <a:t>通过迭代训练，获得最终的预测值函数，也就得到了每个类别的概率函数</a:t>
            </a:r>
          </a:p>
          <a:p>
            <a:endParaRPr lang="zh-CN" altLang="en-US" dirty="0"/>
          </a:p>
        </p:txBody>
      </p:sp>
      <p:sp>
        <p:nvSpPr>
          <p:cNvPr id="4" name="灯片编号占位符 3"/>
          <p:cNvSpPr>
            <a:spLocks noGrp="1"/>
          </p:cNvSpPr>
          <p:nvPr>
            <p:ph type="sldNum" sz="quarter" idx="10"/>
          </p:nvPr>
        </p:nvSpPr>
        <p:spPr/>
        <p:txBody>
          <a:bodyPr/>
          <a:lstStyle/>
          <a:p>
            <a:fld id="{3740CDBD-3121-4927-B68A-D4514F9D7D47}" type="slidenum">
              <a:rPr lang="zh-CN" altLang="en-US" smtClean="0"/>
              <a:t>69</a:t>
            </a:fld>
            <a:endParaRPr lang="zh-CN" altLang="en-US"/>
          </a:p>
        </p:txBody>
      </p:sp>
    </p:spTree>
    <p:extLst>
      <p:ext uri="{BB962C8B-B14F-4D97-AF65-F5344CB8AC3E}">
        <p14:creationId xmlns:p14="http://schemas.microsoft.com/office/powerpoint/2010/main" val="3443514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CTR</a:t>
            </a:r>
            <a:r>
              <a:rPr lang="zh-CN" altLang="en-US" sz="1200" b="0" i="0" kern="1200" dirty="0" smtClean="0">
                <a:solidFill>
                  <a:schemeClr val="tx1"/>
                </a:solidFill>
                <a:effectLst/>
                <a:latin typeface="+mn-lt"/>
                <a:ea typeface="+mn-ea"/>
                <a:cs typeface="+mn-cs"/>
              </a:rPr>
              <a:t>预估中，工业界一般会采用</a:t>
            </a:r>
            <a:r>
              <a:rPr lang="zh-CN" altLang="en-US" sz="1200" b="0" i="0" u="none" strike="noStrike" kern="1200" dirty="0" smtClean="0">
                <a:solidFill>
                  <a:schemeClr val="tx1"/>
                </a:solidFill>
                <a:effectLst/>
                <a:latin typeface="+mn-lt"/>
                <a:ea typeface="+mn-ea"/>
                <a:cs typeface="+mn-cs"/>
                <a:hlinkClick r:id="rId3"/>
              </a:rPr>
              <a:t>逻辑回归</a:t>
            </a:r>
            <a:r>
              <a:rPr lang="zh-CN" altLang="en-US" sz="1200" b="0" i="0" kern="1200" dirty="0" smtClean="0">
                <a:solidFill>
                  <a:schemeClr val="tx1"/>
                </a:solidFill>
                <a:effectLst/>
                <a:latin typeface="+mn-lt"/>
                <a:ea typeface="+mn-ea"/>
                <a:cs typeface="+mn-cs"/>
              </a:rPr>
              <a:t>去进行处理 ，逻辑回归本身是适合处理线性可分的数据，如果我们想让逻辑回归处理非线性的数据，其中一种方式便是组合不同特征，增强逻辑回归对非线性分布的拟合能力。</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有很长一段时间，机器学习都是通过人工的先验知识或者实验来获得有效的组合特征，非常的费时费力，</a:t>
            </a:r>
            <a:r>
              <a:rPr lang="en-US" altLang="zh-CN" sz="1200" b="0" i="0" kern="1200" dirty="0" smtClean="0">
                <a:solidFill>
                  <a:schemeClr val="tx1"/>
                </a:solidFill>
                <a:effectLst/>
                <a:latin typeface="+mn-lt"/>
                <a:ea typeface="+mn-ea"/>
                <a:cs typeface="+mn-cs"/>
              </a:rPr>
              <a:t>Facebook </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 发表的这篇论文是这种尝试下的产物，利用</a:t>
            </a:r>
            <a:r>
              <a:rPr lang="en-US" altLang="zh-CN" sz="1200" b="0" i="0" kern="1200" dirty="0" err="1"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去产生有效的特征组合，以便用于逻辑回归的训练，提升模型最终的效果。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lvl="1" eaLnBrk="1" hangingPunct="1"/>
            <a:r>
              <a:rPr lang="en-US" altLang="zh-CN" sz="2000" dirty="0" smtClean="0"/>
              <a:t>GBDT</a:t>
            </a:r>
            <a:r>
              <a:rPr lang="zh-CN" altLang="en-US" sz="2000" dirty="0" smtClean="0"/>
              <a:t>应用</a:t>
            </a:r>
            <a:r>
              <a:rPr lang="en-US" altLang="zh-CN" sz="2000" dirty="0" smtClean="0"/>
              <a:t> </a:t>
            </a:r>
            <a:r>
              <a:rPr lang="zh-CN" altLang="en-US" sz="2000" dirty="0" smtClean="0"/>
              <a:t>：使用基于</a:t>
            </a:r>
            <a:r>
              <a:rPr lang="en-US" altLang="zh-CN" sz="2000" dirty="0" smtClean="0"/>
              <a:t>GBDT</a:t>
            </a:r>
            <a:r>
              <a:rPr lang="zh-CN" altLang="en-US" sz="2000" dirty="0" smtClean="0"/>
              <a:t>的特征转换方法，可理解为对特征进行组合编码的过程。</a:t>
            </a:r>
            <a:endParaRPr lang="en-US" altLang="zh-CN" sz="2000" dirty="0" smtClean="0"/>
          </a:p>
          <a:p>
            <a:pPr lvl="1" eaLnBrk="1" hangingPunct="1"/>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使用其来自动发现有效的特征、特征组合，来作为</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模型中的特征，以提高 </a:t>
            </a:r>
            <a:r>
              <a:rPr lang="en-US" altLang="zh-CN" sz="1200" b="0" i="0" kern="1200" dirty="0" smtClean="0">
                <a:solidFill>
                  <a:schemeClr val="tx1"/>
                </a:solidFill>
                <a:effectLst/>
                <a:latin typeface="+mn-lt"/>
                <a:ea typeface="+mn-ea"/>
                <a:cs typeface="+mn-cs"/>
              </a:rPr>
              <a:t>CTR</a:t>
            </a:r>
            <a:r>
              <a:rPr lang="zh-CN" altLang="en-US" sz="1200" b="0" i="0" kern="1200" dirty="0" smtClean="0">
                <a:solidFill>
                  <a:schemeClr val="tx1"/>
                </a:solidFill>
                <a:effectLst/>
                <a:latin typeface="+mn-lt"/>
                <a:ea typeface="+mn-ea"/>
                <a:cs typeface="+mn-cs"/>
              </a:rPr>
              <a:t>预估（</a:t>
            </a:r>
            <a:r>
              <a:rPr lang="en-US" altLang="zh-CN" sz="1200" b="0" i="0" kern="1200" dirty="0" smtClean="0">
                <a:solidFill>
                  <a:schemeClr val="tx1"/>
                </a:solidFill>
                <a:effectLst/>
                <a:latin typeface="+mn-lt"/>
                <a:ea typeface="+mn-ea"/>
                <a:cs typeface="+mn-cs"/>
              </a:rPr>
              <a:t>Click-Through Rate Prediction</a:t>
            </a:r>
            <a:r>
              <a:rPr lang="zh-CN" altLang="en-US" sz="1200" b="0" i="0" kern="1200" dirty="0" smtClean="0">
                <a:solidFill>
                  <a:schemeClr val="tx1"/>
                </a:solidFill>
                <a:effectLst/>
                <a:latin typeface="+mn-lt"/>
                <a:ea typeface="+mn-ea"/>
                <a:cs typeface="+mn-cs"/>
              </a:rPr>
              <a:t>）的准确性</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如图 所示，我们 使用 </a:t>
            </a:r>
            <a:r>
              <a:rPr lang="en-US" altLang="zh-CN" sz="1200" b="0" i="0" kern="1200" dirty="0" smtClean="0">
                <a:solidFill>
                  <a:schemeClr val="tx1"/>
                </a:solidFill>
                <a:effectLst/>
                <a:latin typeface="+mn-lt"/>
                <a:ea typeface="+mn-ea"/>
                <a:cs typeface="+mn-cs"/>
              </a:rPr>
              <a:t>GBDT </a:t>
            </a:r>
            <a:r>
              <a:rPr lang="zh-CN" altLang="en-US" sz="1200" b="0" i="0" kern="1200" dirty="0" smtClean="0">
                <a:solidFill>
                  <a:schemeClr val="tx1"/>
                </a:solidFill>
                <a:effectLst/>
                <a:latin typeface="+mn-lt"/>
                <a:ea typeface="+mn-ea"/>
                <a:cs typeface="+mn-cs"/>
              </a:rPr>
              <a:t>生成了两棵树，两颗树一共有五个叶子节点。我们将样本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输入到两颗树当中去，样本</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落在了第一棵树的第二个叶子节点，第二颗树的第一个叶子节点，于是我们便可以依次构建一个五纬的特征向量，每一个纬度代表了一个叶子节点，样本落在这个叶子节点上面的话那么值为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，没有落在该叶子节点的话，那么值为 </a:t>
            </a:r>
            <a:r>
              <a:rPr lang="en-US" altLang="zh-CN" sz="1200" b="0" i="0" kern="1200" dirty="0" smtClean="0">
                <a:solidFill>
                  <a:schemeClr val="tx1"/>
                </a:solidFill>
                <a:effectLst/>
                <a:latin typeface="+mn-lt"/>
                <a:ea typeface="+mn-ea"/>
                <a:cs typeface="+mn-cs"/>
              </a:rPr>
              <a:t>0.</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于是对于该样本，我们可以得到一个向量</a:t>
            </a:r>
            <a:r>
              <a:rPr lang="en-US" altLang="zh-CN" sz="1200" b="0" i="0" kern="1200" dirty="0" smtClean="0">
                <a:solidFill>
                  <a:schemeClr val="tx1"/>
                </a:solidFill>
                <a:effectLst/>
                <a:latin typeface="+mn-lt"/>
                <a:ea typeface="+mn-ea"/>
                <a:cs typeface="+mn-cs"/>
              </a:rPr>
              <a:t>[0,1,0,1,0] </a:t>
            </a:r>
            <a:r>
              <a:rPr lang="zh-CN" altLang="en-US" sz="1200" b="0" i="0" kern="1200" dirty="0" smtClean="0">
                <a:solidFill>
                  <a:schemeClr val="tx1"/>
                </a:solidFill>
                <a:effectLst/>
                <a:latin typeface="+mn-lt"/>
                <a:ea typeface="+mn-ea"/>
                <a:cs typeface="+mn-cs"/>
              </a:rPr>
              <a:t>作为该样本的组合特征，和原来的特征一起输入到逻辑回归当中进行训练。实验证明这样会得到比较显著的效果提升。</a:t>
            </a:r>
          </a:p>
          <a:p>
            <a:endParaRPr lang="zh-CN" altLang="en-US" dirty="0"/>
          </a:p>
        </p:txBody>
      </p:sp>
      <p:sp>
        <p:nvSpPr>
          <p:cNvPr id="4" name="灯片编号占位符 3"/>
          <p:cNvSpPr>
            <a:spLocks noGrp="1"/>
          </p:cNvSpPr>
          <p:nvPr>
            <p:ph type="sldNum" sz="quarter" idx="10"/>
          </p:nvPr>
        </p:nvSpPr>
        <p:spPr/>
        <p:txBody>
          <a:bodyPr/>
          <a:lstStyle/>
          <a:p>
            <a:pPr>
              <a:defRPr/>
            </a:pPr>
            <a:fld id="{73A6D5EA-D5CC-4CD4-B5F1-2EB35D546E9A}" type="slidenum">
              <a:rPr lang="zh-CN" altLang="en-US" smtClean="0"/>
              <a:pPr>
                <a:defRPr/>
              </a:pPr>
              <a:t>70</a:t>
            </a:fld>
            <a:endParaRPr lang="zh-CN" altLang="en-US"/>
          </a:p>
        </p:txBody>
      </p:sp>
    </p:spTree>
    <p:extLst>
      <p:ext uri="{BB962C8B-B14F-4D97-AF65-F5344CB8AC3E}">
        <p14:creationId xmlns:p14="http://schemas.microsoft.com/office/powerpoint/2010/main" val="420157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决策树生成：通常是一个递归地选择最优特征的过程。开始构建根节点，将所有节点都放在根节点，选择一个最优特征，并按照这个特征将训练数据集分割成子集。使得各个子集有一个在当前条件下最好的分类，如果这些子集能够被基本分类正确，则将这些子集分到所对应的叶节点中去；否则，就需要重新进行特征选择，继续分割，直到基本分类正确或者没有合适的特征为止。</a:t>
            </a:r>
            <a:endParaRPr lang="en-US" altLang="zh-CN" smtClean="0"/>
          </a:p>
          <a:p>
            <a:r>
              <a:rPr lang="zh-CN" altLang="en-US" smtClean="0"/>
              <a:t>以上方法可能对训练数据具有较好的分类效果，但对。。。（过拟合）</a:t>
            </a:r>
            <a:r>
              <a:rPr lang="en-US" altLang="zh-CN" smtClean="0">
                <a:sym typeface="Wingdings" panose="05000000000000000000" pitchFamily="2" charset="2"/>
              </a:rPr>
              <a:t></a:t>
            </a:r>
            <a:r>
              <a:rPr lang="zh-CN" altLang="en-US" smtClean="0">
                <a:sym typeface="Wingdings" panose="05000000000000000000" pitchFamily="2" charset="2"/>
              </a:rPr>
              <a:t>剪枝（去掉划分过细的节点，使其退回到父节点）</a:t>
            </a:r>
            <a:endParaRPr lang="zh-CN" altLang="en-US" smtClean="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18782A-6187-4A10-A8CB-1D5C447CACBE}" type="slidenum">
              <a:rPr lang="zh-CN" altLang="en-US" smtClean="0"/>
              <a:pPr/>
              <a:t>6</a:t>
            </a:fld>
            <a:endParaRPr lang="zh-CN" altLang="en-US" smtClean="0"/>
          </a:p>
        </p:txBody>
      </p:sp>
    </p:spTree>
    <p:extLst>
      <p:ext uri="{BB962C8B-B14F-4D97-AF65-F5344CB8AC3E}">
        <p14:creationId xmlns:p14="http://schemas.microsoft.com/office/powerpoint/2010/main" val="4011818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endParaRPr lang="en-US" altLang="zh-CN" sz="2000" dirty="0" smtClean="0"/>
          </a:p>
          <a:p>
            <a:pPr lvl="1" eaLnBrk="1" hangingPunct="1"/>
            <a:r>
              <a:rPr lang="zh-CN" altLang="en-US" sz="2000" dirty="0" smtClean="0"/>
              <a:t>应用问题：广告的点击率预测问题</a:t>
            </a:r>
            <a:endParaRPr lang="en-US" altLang="zh-CN" sz="2000" dirty="0" smtClean="0"/>
          </a:p>
          <a:p>
            <a:pPr lvl="1" eaLnBrk="1" hangingPunct="1"/>
            <a:r>
              <a:rPr lang="zh-CN" altLang="en-US" sz="2000" dirty="0" smtClean="0"/>
              <a:t>模型：</a:t>
            </a:r>
            <a:r>
              <a:rPr lang="en-US" altLang="zh-CN" sz="2000" dirty="0" smtClean="0"/>
              <a:t>GBDT + LR</a:t>
            </a:r>
          </a:p>
          <a:p>
            <a:pPr lvl="1" eaLnBrk="1" hangingPunct="1"/>
            <a:r>
              <a:rPr lang="en-US" altLang="zh-CN" sz="2000" dirty="0" smtClean="0"/>
              <a:t>GBDT</a:t>
            </a:r>
            <a:r>
              <a:rPr lang="zh-CN" altLang="en-US" sz="2000" dirty="0" smtClean="0"/>
              <a:t>应用</a:t>
            </a:r>
            <a:r>
              <a:rPr lang="en-US" altLang="zh-CN" sz="2000" dirty="0" smtClean="0"/>
              <a:t> </a:t>
            </a:r>
            <a:r>
              <a:rPr lang="zh-CN" altLang="en-US" sz="2000" dirty="0" smtClean="0"/>
              <a:t>：使用基于</a:t>
            </a:r>
            <a:r>
              <a:rPr lang="en-US" altLang="zh-CN" sz="2000" dirty="0" smtClean="0"/>
              <a:t>GBDT</a:t>
            </a:r>
            <a:r>
              <a:rPr lang="zh-CN" altLang="en-US" sz="2000" dirty="0" smtClean="0"/>
              <a:t>的特征转换方法，可理解为对特征进行组合编码的过程。</a:t>
            </a:r>
            <a:endParaRPr lang="en-US" altLang="zh-CN" sz="2000" dirty="0" smtClean="0"/>
          </a:p>
          <a:p>
            <a:pPr lvl="1" eaLnBrk="1" hangingPunct="1"/>
            <a:endParaRPr lang="en-US" altLang="zh-CN" dirty="0" smtClean="0"/>
          </a:p>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CTR</a:t>
            </a:r>
            <a:r>
              <a:rPr lang="zh-CN" altLang="en-US" sz="1200" b="0" i="0" kern="1200" dirty="0" smtClean="0">
                <a:solidFill>
                  <a:schemeClr val="tx1"/>
                </a:solidFill>
                <a:effectLst/>
                <a:latin typeface="+mn-lt"/>
                <a:ea typeface="+mn-ea"/>
                <a:cs typeface="+mn-cs"/>
              </a:rPr>
              <a:t>预估中，工业界一般会采用</a:t>
            </a:r>
            <a:r>
              <a:rPr lang="zh-CN" altLang="en-US" sz="1200" b="0" i="0" u="none" strike="noStrike" kern="1200" dirty="0" smtClean="0">
                <a:solidFill>
                  <a:schemeClr val="tx1"/>
                </a:solidFill>
                <a:effectLst/>
                <a:latin typeface="+mn-lt"/>
                <a:ea typeface="+mn-ea"/>
                <a:cs typeface="+mn-cs"/>
                <a:hlinkClick r:id="rId3"/>
              </a:rPr>
              <a:t>逻辑回归</a:t>
            </a:r>
            <a:r>
              <a:rPr lang="zh-CN" altLang="en-US" sz="1200" b="0" i="0" kern="1200" dirty="0" smtClean="0">
                <a:solidFill>
                  <a:schemeClr val="tx1"/>
                </a:solidFill>
                <a:effectLst/>
                <a:latin typeface="+mn-lt"/>
                <a:ea typeface="+mn-ea"/>
                <a:cs typeface="+mn-cs"/>
              </a:rPr>
              <a:t>去进行处理 ，逻辑回归本身是适合处理线性可分的数据，如果我们想让逻辑回归处理非线性的数据，其中一种方式便是组合不同特征，增强逻辑回归对非线性分布的拟合能力。</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Linear Model</a:t>
            </a:r>
            <a:r>
              <a:rPr lang="zh-CN" altLang="en-US" sz="1200" kern="1200" dirty="0" smtClean="0">
                <a:solidFill>
                  <a:schemeClr val="tx1"/>
                </a:solidFill>
                <a:effectLst/>
                <a:latin typeface="+mn-lt"/>
                <a:ea typeface="+mn-ea"/>
                <a:cs typeface="+mn-cs"/>
              </a:rPr>
              <a:t>的表达能力不够，需要</a:t>
            </a:r>
            <a:r>
              <a:rPr lang="en-US" altLang="zh-CN" sz="1200" kern="1200" dirty="0" smtClean="0">
                <a:solidFill>
                  <a:schemeClr val="tx1"/>
                </a:solidFill>
                <a:effectLst/>
                <a:latin typeface="+mn-lt"/>
                <a:ea typeface="+mn-ea"/>
                <a:cs typeface="+mn-cs"/>
              </a:rPr>
              <a:t>feature transformation</a:t>
            </a:r>
            <a:r>
              <a:rPr lang="zh-CN" altLang="en-US" sz="1200" kern="1200" dirty="0" smtClean="0">
                <a:solidFill>
                  <a:schemeClr val="tx1"/>
                </a:solidFill>
                <a:effectLst/>
                <a:latin typeface="+mn-lt"/>
                <a:ea typeface="+mn-ea"/>
                <a:cs typeface="+mn-cs"/>
              </a:rPr>
              <a:t>。</a:t>
            </a:r>
            <a:r>
              <a:rPr lang="en-US" altLang="zh-CN" dirty="0" smtClean="0"/>
              <a:t> </a:t>
            </a:r>
          </a:p>
          <a:p>
            <a:r>
              <a:rPr lang="zh-CN" altLang="en-US" sz="1200" b="0" i="0" kern="1200" dirty="0" smtClean="0">
                <a:solidFill>
                  <a:schemeClr val="tx1"/>
                </a:solidFill>
                <a:effectLst/>
                <a:latin typeface="+mn-lt"/>
                <a:ea typeface="+mn-ea"/>
                <a:cs typeface="+mn-cs"/>
              </a:rPr>
              <a:t>有很长一段时间，机器学习都是通过人工的先验知识或者实验来获得有效的组合特征，非常的费时费力，</a:t>
            </a:r>
            <a:r>
              <a:rPr lang="en-US" altLang="zh-CN" sz="1200" b="0" i="0" kern="1200" dirty="0" smtClean="0">
                <a:solidFill>
                  <a:schemeClr val="tx1"/>
                </a:solidFill>
                <a:effectLst/>
                <a:latin typeface="+mn-lt"/>
                <a:ea typeface="+mn-ea"/>
                <a:cs typeface="+mn-cs"/>
              </a:rPr>
              <a:t>Facebook </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 发表的这篇论文是这种尝试下的产物，利用</a:t>
            </a:r>
            <a:r>
              <a:rPr lang="en-US" altLang="zh-CN" sz="1200" b="0" i="0" kern="1200" dirty="0" err="1"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去产生有效的特征组合，以便用于逻辑回归的训练，提升模型最终的效果。</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如图 所示，我们 使用 </a:t>
            </a:r>
            <a:r>
              <a:rPr lang="en-US" altLang="zh-CN" sz="1200" b="0" i="0" kern="1200" dirty="0" smtClean="0">
                <a:solidFill>
                  <a:schemeClr val="tx1"/>
                </a:solidFill>
                <a:effectLst/>
                <a:latin typeface="+mn-lt"/>
                <a:ea typeface="+mn-ea"/>
                <a:cs typeface="+mn-cs"/>
              </a:rPr>
              <a:t>GBDT </a:t>
            </a:r>
            <a:r>
              <a:rPr lang="zh-CN" altLang="en-US" sz="1200" b="0" i="0" kern="1200" dirty="0" smtClean="0">
                <a:solidFill>
                  <a:schemeClr val="tx1"/>
                </a:solidFill>
                <a:effectLst/>
                <a:latin typeface="+mn-lt"/>
                <a:ea typeface="+mn-ea"/>
                <a:cs typeface="+mn-cs"/>
              </a:rPr>
              <a:t>生成了两棵树，两颗树一共有五个叶子节点。我们将样本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输入到两颗树当中去，样本</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落在了第一棵树的第二个叶子节点，第二颗树的第一个叶子节点，于是我们便可以依次构建一个五纬的特征向量，每一个纬度代表了一个叶子节点，样本落在这个叶子节点上面的话那么值为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，没有落在该叶子节点的话，那么值为 </a:t>
            </a:r>
            <a:r>
              <a:rPr lang="en-US" altLang="zh-CN" sz="1200" b="0" i="0" kern="1200" dirty="0" smtClean="0">
                <a:solidFill>
                  <a:schemeClr val="tx1"/>
                </a:solidFill>
                <a:effectLst/>
                <a:latin typeface="+mn-lt"/>
                <a:ea typeface="+mn-ea"/>
                <a:cs typeface="+mn-cs"/>
              </a:rPr>
              <a:t>0.</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于是对于该样本，我们可以得到一个向量</a:t>
            </a:r>
            <a:r>
              <a:rPr lang="en-US" altLang="zh-CN" sz="1200" b="0" i="0" kern="1200" dirty="0" smtClean="0">
                <a:solidFill>
                  <a:schemeClr val="tx1"/>
                </a:solidFill>
                <a:effectLst/>
                <a:latin typeface="+mn-lt"/>
                <a:ea typeface="+mn-ea"/>
                <a:cs typeface="+mn-cs"/>
              </a:rPr>
              <a:t>[0,1,0,1,0] </a:t>
            </a:r>
            <a:r>
              <a:rPr lang="zh-CN" altLang="en-US" sz="1200" b="0" i="0" kern="1200" dirty="0" smtClean="0">
                <a:solidFill>
                  <a:schemeClr val="tx1"/>
                </a:solidFill>
                <a:effectLst/>
                <a:latin typeface="+mn-lt"/>
                <a:ea typeface="+mn-ea"/>
                <a:cs typeface="+mn-cs"/>
              </a:rPr>
              <a:t>作为该样本的组合特征，和原来的特征一起输入到逻辑回归当中进行训练。实验证明这样会得到比较显著的效果提升。</a:t>
            </a:r>
          </a:p>
          <a:p>
            <a:endParaRPr lang="en-US" altLang="zh-CN" dirty="0" smtClean="0"/>
          </a:p>
          <a:p>
            <a:endParaRPr lang="en-US" altLang="zh-CN" dirty="0" smtClean="0"/>
          </a:p>
          <a:p>
            <a:r>
              <a:rPr lang="zh-CN" altLang="en-US" sz="1200" u="none" strike="noStrike" kern="1200" dirty="0" smtClean="0">
                <a:solidFill>
                  <a:schemeClr val="tx1"/>
                </a:solidFill>
                <a:effectLst/>
                <a:latin typeface="+mn-lt"/>
                <a:ea typeface="+mn-ea"/>
                <a:cs typeface="+mn-cs"/>
              </a:rPr>
              <a:t>使用</a:t>
            </a:r>
            <a:r>
              <a:rPr lang="en-US" altLang="zh-CN" sz="1200" u="none" strike="noStrike" kern="1200" dirty="0" smtClean="0">
                <a:solidFill>
                  <a:schemeClr val="tx1"/>
                </a:solidFill>
                <a:effectLst/>
                <a:latin typeface="+mn-lt"/>
                <a:ea typeface="+mn-ea"/>
                <a:cs typeface="+mn-cs"/>
              </a:rPr>
              <a:t>GBDT</a:t>
            </a:r>
            <a:r>
              <a:rPr lang="zh-CN" altLang="en-US" sz="1200" u="none" strike="noStrike" kern="1200" dirty="0" smtClean="0">
                <a:solidFill>
                  <a:schemeClr val="tx1"/>
                </a:solidFill>
                <a:effectLst/>
                <a:latin typeface="+mn-lt"/>
                <a:ea typeface="+mn-ea"/>
                <a:cs typeface="+mn-cs"/>
              </a:rPr>
              <a:t>能作为一种很好的</a:t>
            </a:r>
            <a:r>
              <a:rPr lang="en-US" altLang="zh-CN" sz="1200" u="none" strike="noStrike" kern="1200" dirty="0" smtClean="0">
                <a:solidFill>
                  <a:schemeClr val="tx1"/>
                </a:solidFill>
                <a:effectLst/>
                <a:latin typeface="+mn-lt"/>
                <a:ea typeface="+mn-ea"/>
                <a:cs typeface="+mn-cs"/>
              </a:rPr>
              <a:t>feature transformation</a:t>
            </a:r>
            <a:r>
              <a:rPr lang="zh-CN" altLang="en-US" sz="1200" u="none" strike="noStrike" kern="1200" dirty="0" smtClean="0">
                <a:solidFill>
                  <a:schemeClr val="tx1"/>
                </a:solidFill>
                <a:effectLst/>
                <a:latin typeface="+mn-lt"/>
                <a:ea typeface="+mn-ea"/>
                <a:cs typeface="+mn-cs"/>
              </a:rPr>
              <a:t>的工具，我们可以把</a:t>
            </a:r>
            <a:r>
              <a:rPr lang="en-US" altLang="zh-CN" sz="1200" u="none" strike="noStrike" kern="1200" dirty="0" smtClean="0">
                <a:solidFill>
                  <a:schemeClr val="tx1"/>
                </a:solidFill>
                <a:effectLst/>
                <a:latin typeface="+mn-lt"/>
                <a:ea typeface="+mn-ea"/>
                <a:cs typeface="+mn-cs"/>
              </a:rPr>
              <a:t>GBDT</a:t>
            </a:r>
            <a:r>
              <a:rPr lang="zh-CN" altLang="en-US" sz="1200" u="none" strike="noStrike" kern="1200" dirty="0" smtClean="0">
                <a:solidFill>
                  <a:schemeClr val="tx1"/>
                </a:solidFill>
                <a:effectLst/>
                <a:latin typeface="+mn-lt"/>
                <a:ea typeface="+mn-ea"/>
                <a:cs typeface="+mn-cs"/>
              </a:rPr>
              <a:t>中的每棵树作为一种类别的</a:t>
            </a:r>
            <a:r>
              <a:rPr lang="en-US" altLang="zh-CN" sz="1200" u="none" strike="noStrike" kern="1200" dirty="0" smtClean="0">
                <a:solidFill>
                  <a:schemeClr val="tx1"/>
                </a:solidFill>
                <a:effectLst/>
                <a:latin typeface="+mn-lt"/>
                <a:ea typeface="+mn-ea"/>
                <a:cs typeface="+mn-cs"/>
              </a:rPr>
              <a:t>feature</a:t>
            </a:r>
            <a:r>
              <a:rPr lang="zh-CN" altLang="en-US" sz="1200" u="none" strike="noStrike" kern="1200" dirty="0" smtClean="0">
                <a:solidFill>
                  <a:schemeClr val="tx1"/>
                </a:solidFill>
                <a:effectLst/>
                <a:latin typeface="+mn-lt"/>
                <a:ea typeface="+mn-ea"/>
                <a:cs typeface="+mn-cs"/>
              </a:rPr>
              <a:t>，把一个</a:t>
            </a:r>
            <a:r>
              <a:rPr lang="en-US" altLang="zh-CN" sz="1200" u="none" strike="noStrike" kern="1200" dirty="0" smtClean="0">
                <a:solidFill>
                  <a:schemeClr val="tx1"/>
                </a:solidFill>
                <a:effectLst/>
                <a:latin typeface="+mn-lt"/>
                <a:ea typeface="+mn-ea"/>
                <a:cs typeface="+mn-cs"/>
              </a:rPr>
              <a:t>instance</a:t>
            </a:r>
            <a:r>
              <a:rPr lang="zh-CN" altLang="en-US" sz="1200" u="none" strike="noStrike" kern="1200" dirty="0" smtClean="0">
                <a:solidFill>
                  <a:schemeClr val="tx1"/>
                </a:solidFill>
                <a:effectLst/>
                <a:latin typeface="+mn-lt"/>
                <a:ea typeface="+mn-ea"/>
                <a:cs typeface="+mn-cs"/>
              </a:rPr>
              <a:t>经过</a:t>
            </a:r>
            <a:r>
              <a:rPr lang="en-US" altLang="zh-CN" sz="1200" u="none" strike="noStrike" kern="1200" dirty="0" smtClean="0">
                <a:solidFill>
                  <a:schemeClr val="tx1"/>
                </a:solidFill>
                <a:effectLst/>
                <a:latin typeface="+mn-lt"/>
                <a:ea typeface="+mn-ea"/>
                <a:cs typeface="+mn-cs"/>
              </a:rPr>
              <a:t>GBDT</a:t>
            </a:r>
            <a:r>
              <a:rPr lang="zh-CN" altLang="en-US" sz="1200" u="none" strike="noStrike" kern="1200" dirty="0" smtClean="0">
                <a:solidFill>
                  <a:schemeClr val="tx1"/>
                </a:solidFill>
                <a:effectLst/>
                <a:latin typeface="+mn-lt"/>
                <a:ea typeface="+mn-ea"/>
                <a:cs typeface="+mn-cs"/>
              </a:rPr>
              <a:t>的流程（即从根节点一直往下分叉到一个特定的叶子节点）作为一个</a:t>
            </a:r>
            <a:r>
              <a:rPr lang="en-US" altLang="zh-CN" sz="1200" u="none" strike="noStrike" kern="1200" dirty="0" smtClean="0">
                <a:solidFill>
                  <a:schemeClr val="tx1"/>
                </a:solidFill>
                <a:effectLst/>
                <a:latin typeface="+mn-lt"/>
                <a:ea typeface="+mn-ea"/>
                <a:cs typeface="+mn-cs"/>
              </a:rPr>
              <a:t>instance</a:t>
            </a:r>
            <a:r>
              <a:rPr lang="zh-CN" altLang="en-US" sz="1200" u="none" strike="noStrike" kern="1200" dirty="0" smtClean="0">
                <a:solidFill>
                  <a:schemeClr val="tx1"/>
                </a:solidFill>
                <a:effectLst/>
                <a:latin typeface="+mn-lt"/>
                <a:ea typeface="+mn-ea"/>
                <a:cs typeface="+mn-cs"/>
              </a:rPr>
              <a:t>的特征组合的过程。这里</a:t>
            </a:r>
            <a:r>
              <a:rPr lang="en-US" altLang="zh-CN" sz="1200" u="none" strike="noStrike" kern="1200" dirty="0" smtClean="0">
                <a:solidFill>
                  <a:schemeClr val="tx1"/>
                </a:solidFill>
                <a:effectLst/>
                <a:latin typeface="+mn-lt"/>
                <a:ea typeface="+mn-ea"/>
                <a:cs typeface="+mn-cs"/>
              </a:rPr>
              <a:t>GBDT</a:t>
            </a:r>
            <a:r>
              <a:rPr lang="zh-CN" altLang="en-US" sz="1200" u="none" strike="noStrike" kern="1200" dirty="0" smtClean="0">
                <a:solidFill>
                  <a:schemeClr val="tx1"/>
                </a:solidFill>
                <a:effectLst/>
                <a:latin typeface="+mn-lt"/>
                <a:ea typeface="+mn-ea"/>
                <a:cs typeface="+mn-cs"/>
              </a:rPr>
              <a:t>采用的是</a:t>
            </a:r>
            <a:r>
              <a:rPr lang="en-US" altLang="zh-CN" sz="1200" u="none" strike="noStrike" kern="1200" dirty="0" smtClean="0">
                <a:solidFill>
                  <a:schemeClr val="tx1"/>
                </a:solidFill>
                <a:effectLst/>
                <a:latin typeface="+mn-lt"/>
                <a:ea typeface="+mn-ea"/>
                <a:cs typeface="+mn-cs"/>
              </a:rPr>
              <a:t>Gradient Boosting Machine + L2-TreeBoost</a:t>
            </a:r>
            <a:r>
              <a:rPr lang="zh-CN" altLang="en-US" sz="1200" u="none" strike="noStrike" kern="1200" dirty="0" smtClean="0">
                <a:solidFill>
                  <a:schemeClr val="tx1"/>
                </a:solidFill>
                <a:effectLst/>
                <a:latin typeface="+mn-lt"/>
                <a:ea typeface="+mn-ea"/>
                <a:cs typeface="+mn-cs"/>
              </a:rPr>
              <a:t>算法。</a:t>
            </a:r>
            <a:endParaRPr lang="en-US" altLang="zh-CN" sz="1200" u="none" strike="noStrike"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通过不断地拟合上一棵决策树的残差来不断逼近目标值，决策树的信息增益算法结合</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特别的组合结构，造就了其叶子节点天生的高区分度特性。通过将原始特征导入</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进行训练，再将得到的模型对原始数据进行预测，就得到了</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转换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映射后的叶子节点特征集合，再将这个叶子节点组成的特征集合导入其他算法（如</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）进行训练。</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注：</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一般将连续特征离散化转换成一系列</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特征。这样做方便处理，对异常数据不太敏感，相当于进行了非线性的转换。</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对特征根据不同取值进行取笛卡尔积。</a:t>
            </a:r>
            <a:r>
              <a:rPr lang="zh-CN" altLang="en-US" dirty="0" smtClean="0"/>
              <a:t> </a:t>
            </a:r>
            <a:endParaRPr lang="zh-CN" altLang="en-US" dirty="0"/>
          </a:p>
        </p:txBody>
      </p:sp>
      <p:sp>
        <p:nvSpPr>
          <p:cNvPr id="4" name="灯片编号占位符 3"/>
          <p:cNvSpPr>
            <a:spLocks noGrp="1"/>
          </p:cNvSpPr>
          <p:nvPr>
            <p:ph type="sldNum" sz="quarter" idx="10"/>
          </p:nvPr>
        </p:nvSpPr>
        <p:spPr/>
        <p:txBody>
          <a:bodyPr/>
          <a:lstStyle/>
          <a:p>
            <a:fld id="{3740CDBD-3121-4927-B68A-D4514F9D7D47}" type="slidenum">
              <a:rPr lang="zh-CN" altLang="en-US" smtClean="0"/>
              <a:t>71</a:t>
            </a:fld>
            <a:endParaRPr lang="zh-CN" altLang="en-US"/>
          </a:p>
        </p:txBody>
      </p:sp>
    </p:spTree>
    <p:extLst>
      <p:ext uri="{BB962C8B-B14F-4D97-AF65-F5344CB8AC3E}">
        <p14:creationId xmlns:p14="http://schemas.microsoft.com/office/powerpoint/2010/main" val="670877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en-US" sz="2000" dirty="0" smtClean="0"/>
              <a:t>应用问题：</a:t>
            </a:r>
            <a:r>
              <a:rPr lang="en-US" altLang="zh-CN" sz="2000" dirty="0" smtClean="0"/>
              <a:t>item</a:t>
            </a:r>
            <a:r>
              <a:rPr lang="zh-CN" altLang="en-US" sz="2000" dirty="0" smtClean="0"/>
              <a:t>推荐</a:t>
            </a:r>
            <a:endParaRPr lang="en-US" altLang="zh-CN" sz="2000" dirty="0" smtClean="0"/>
          </a:p>
          <a:p>
            <a:pPr lvl="1" eaLnBrk="1" hangingPunct="1"/>
            <a:r>
              <a:rPr lang="zh-CN" altLang="en-US" sz="2000" dirty="0" smtClean="0"/>
              <a:t>模型：</a:t>
            </a:r>
            <a:r>
              <a:rPr lang="en-US" altLang="zh-CN" sz="2000" dirty="0" smtClean="0"/>
              <a:t>GBDT + MF</a:t>
            </a:r>
          </a:p>
          <a:p>
            <a:pPr lvl="1" eaLnBrk="1" hangingPunct="1"/>
            <a:r>
              <a:rPr lang="en-US" altLang="zh-CN" sz="2000" dirty="0" smtClean="0"/>
              <a:t>GBDT</a:t>
            </a:r>
            <a:r>
              <a:rPr lang="zh-CN" altLang="en-US" sz="2000" dirty="0" smtClean="0"/>
              <a:t>应用：基于</a:t>
            </a:r>
            <a:r>
              <a:rPr lang="en-US" altLang="zh-CN" sz="2000" dirty="0" smtClean="0"/>
              <a:t>GBDT</a:t>
            </a:r>
            <a:r>
              <a:rPr lang="zh-CN" altLang="en-US" sz="2000" dirty="0" smtClean="0"/>
              <a:t>产生</a:t>
            </a:r>
            <a:r>
              <a:rPr lang="en-US" altLang="zh-CN" sz="2000" dirty="0" smtClean="0"/>
              <a:t>cross feature</a:t>
            </a:r>
            <a:r>
              <a:rPr lang="zh-CN" altLang="en-US" sz="2000" dirty="0" smtClean="0"/>
              <a:t>特征组合</a:t>
            </a:r>
            <a:r>
              <a:rPr lang="en-US" altLang="zh-CN" sz="2000" dirty="0" smtClean="0"/>
              <a:t> vector</a:t>
            </a:r>
            <a:r>
              <a:rPr lang="zh-CN" altLang="en-US" sz="2000" dirty="0" smtClean="0"/>
              <a:t>，作为</a:t>
            </a:r>
            <a:r>
              <a:rPr lang="en-US" altLang="zh-CN" sz="2000" dirty="0" smtClean="0"/>
              <a:t>attentive embedding </a:t>
            </a:r>
            <a:r>
              <a:rPr lang="zh-CN" altLang="en-US" sz="2000" dirty="0" smtClean="0"/>
              <a:t>的输入</a:t>
            </a:r>
          </a:p>
          <a:p>
            <a:endParaRPr lang="zh-CN" altLang="en-US" dirty="0"/>
          </a:p>
        </p:txBody>
      </p:sp>
      <p:sp>
        <p:nvSpPr>
          <p:cNvPr id="4" name="灯片编号占位符 3"/>
          <p:cNvSpPr>
            <a:spLocks noGrp="1"/>
          </p:cNvSpPr>
          <p:nvPr>
            <p:ph type="sldNum" sz="quarter" idx="10"/>
          </p:nvPr>
        </p:nvSpPr>
        <p:spPr/>
        <p:txBody>
          <a:bodyPr/>
          <a:lstStyle/>
          <a:p>
            <a:fld id="{3740CDBD-3121-4927-B68A-D4514F9D7D47}" type="slidenum">
              <a:rPr lang="zh-CN" altLang="en-US" smtClean="0"/>
              <a:t>72</a:t>
            </a:fld>
            <a:endParaRPr lang="zh-CN" altLang="en-US"/>
          </a:p>
        </p:txBody>
      </p:sp>
    </p:spTree>
    <p:extLst>
      <p:ext uri="{BB962C8B-B14F-4D97-AF65-F5344CB8AC3E}">
        <p14:creationId xmlns:p14="http://schemas.microsoft.com/office/powerpoint/2010/main" val="60589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然而这样每个基学习器只用到了一小部分的训练样本，甚至不足以有效学习，无法确保产生较好的基学习器，为解决这个问题，我们考虑使用互相有交叠的采样子集。</a:t>
            </a:r>
          </a:p>
          <a:p>
            <a:pPr eaLnBrk="1" hangingPunct="1">
              <a:spcBef>
                <a:spcPct val="0"/>
              </a:spcBef>
            </a:pPr>
            <a:endParaRPr lang="en-US" altLang="zh-CN" smtClean="0"/>
          </a:p>
          <a:p>
            <a:pPr eaLnBrk="1" hangingPunct="1">
              <a:spcBef>
                <a:spcPct val="0"/>
              </a:spcBef>
            </a:pPr>
            <a:r>
              <a:rPr lang="zh-CN" altLang="en-US" smtClean="0"/>
              <a:t>在二分类任务中，结果通过投票法得出 每个分类器都是</a:t>
            </a:r>
            <a:r>
              <a:rPr lang="en-US" altLang="zh-CN" smtClean="0"/>
              <a:t>66.6%</a:t>
            </a:r>
            <a:r>
              <a:rPr lang="zh-CN" altLang="en-US" smtClean="0"/>
              <a:t>精度</a:t>
            </a:r>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795A162-8FE6-4394-B718-749F1CBA5354}" type="slidenum">
              <a:rPr lang="zh-CN" altLang="en-US" smtClean="0"/>
              <a:pPr fontAlgn="base">
                <a:spcBef>
                  <a:spcPct val="0"/>
                </a:spcBef>
                <a:spcAft>
                  <a:spcPct val="0"/>
                </a:spcAft>
              </a:pPr>
              <a:t>76</a:t>
            </a:fld>
            <a:endParaRPr lang="zh-CN" altLang="en-US" smtClean="0"/>
          </a:p>
        </p:txBody>
      </p:sp>
    </p:spTree>
    <p:extLst>
      <p:ext uri="{BB962C8B-B14F-4D97-AF65-F5344CB8AC3E}">
        <p14:creationId xmlns:p14="http://schemas.microsoft.com/office/powerpoint/2010/main" val="2516429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smtClean="0"/>
              <a:t>栗子</a:t>
            </a:r>
            <a:r>
              <a:rPr lang="zh-CN" altLang="en-US" smtClean="0"/>
              <a:t>：我要统计鱼塘里面的鱼的条数，怎么统计呢？假设鱼塘总共有鱼</a:t>
            </a:r>
            <a:r>
              <a:rPr lang="en-US" altLang="zh-CN" smtClean="0"/>
              <a:t>1000</a:t>
            </a:r>
            <a:r>
              <a:rPr lang="zh-CN" altLang="en-US" smtClean="0"/>
              <a:t>条。</a:t>
            </a:r>
            <a:endParaRPr lang="en-US" altLang="zh-CN" smtClean="0"/>
          </a:p>
          <a:p>
            <a:pPr eaLnBrk="1" hangingPunct="1">
              <a:spcBef>
                <a:spcPct val="0"/>
              </a:spcBef>
            </a:pPr>
            <a:r>
              <a:rPr lang="en-US" altLang="zh-CN" i="1" smtClean="0"/>
              <a:t>1. </a:t>
            </a:r>
            <a:r>
              <a:rPr lang="zh-CN" altLang="en-US" i="1" smtClean="0"/>
              <a:t>承包鱼塘，不让别人捞鱼</a:t>
            </a:r>
            <a:r>
              <a:rPr lang="en-US" altLang="zh-CN" i="1" smtClean="0"/>
              <a:t>(</a:t>
            </a:r>
            <a:r>
              <a:rPr lang="zh-CN" altLang="en-US" i="1" smtClean="0"/>
              <a:t>规定总体分布不变</a:t>
            </a:r>
            <a:r>
              <a:rPr lang="en-US" altLang="zh-CN" i="1" smtClean="0"/>
              <a:t>)</a:t>
            </a:r>
            <a:r>
              <a:rPr lang="zh-CN" altLang="en-US" i="1" smtClean="0"/>
              <a:t>。</a:t>
            </a:r>
            <a:r>
              <a:rPr lang="zh-CN" altLang="en-US" smtClean="0"/>
              <a:t/>
            </a:r>
            <a:br>
              <a:rPr lang="zh-CN" altLang="en-US" smtClean="0"/>
            </a:br>
            <a:r>
              <a:rPr lang="en-US" altLang="zh-CN" i="1" smtClean="0"/>
              <a:t>2. </a:t>
            </a:r>
            <a:r>
              <a:rPr lang="zh-CN" altLang="en-US" i="1" smtClean="0"/>
              <a:t>自己捞鱼，捞</a:t>
            </a:r>
            <a:r>
              <a:rPr lang="en-US" altLang="zh-CN" i="1" smtClean="0"/>
              <a:t>100</a:t>
            </a:r>
            <a:r>
              <a:rPr lang="zh-CN" altLang="en-US" i="1" smtClean="0"/>
              <a:t>条，都打上标签</a:t>
            </a:r>
            <a:r>
              <a:rPr lang="en-US" altLang="zh-CN" i="1" smtClean="0"/>
              <a:t>(</a:t>
            </a:r>
            <a:r>
              <a:rPr lang="zh-CN" altLang="en-US" i="1" smtClean="0"/>
              <a:t>构造样本</a:t>
            </a:r>
            <a:r>
              <a:rPr lang="en-US" altLang="zh-CN" i="1" smtClean="0"/>
              <a:t>)</a:t>
            </a:r>
            <a:r>
              <a:rPr lang="zh-CN" altLang="en-US" smtClean="0"/>
              <a:t/>
            </a:r>
            <a:br>
              <a:rPr lang="zh-CN" altLang="en-US" smtClean="0"/>
            </a:br>
            <a:r>
              <a:rPr lang="en-US" altLang="zh-CN" i="1" smtClean="0"/>
              <a:t>3. </a:t>
            </a:r>
            <a:r>
              <a:rPr lang="zh-CN" altLang="en-US" i="1" smtClean="0"/>
              <a:t>把鱼放回鱼塘，休息一晚</a:t>
            </a:r>
            <a:r>
              <a:rPr lang="en-US" altLang="zh-CN" i="1" smtClean="0"/>
              <a:t>(</a:t>
            </a:r>
            <a:r>
              <a:rPr lang="zh-CN" altLang="en-US" i="1" smtClean="0"/>
              <a:t>使之混入整个鱼群，确保之后抽样随机</a:t>
            </a:r>
            <a:r>
              <a:rPr lang="en-US" altLang="zh-CN" i="1" smtClean="0"/>
              <a:t>)</a:t>
            </a:r>
            <a:r>
              <a:rPr lang="zh-CN" altLang="en-US" smtClean="0"/>
              <a:t/>
            </a:r>
            <a:br>
              <a:rPr lang="zh-CN" altLang="en-US" smtClean="0"/>
            </a:br>
            <a:r>
              <a:rPr lang="en-US" altLang="zh-CN" i="1" smtClean="0"/>
              <a:t>4. </a:t>
            </a:r>
            <a:r>
              <a:rPr lang="zh-CN" altLang="en-US" i="1" smtClean="0"/>
              <a:t>开始捞鱼，每次捞</a:t>
            </a:r>
            <a:r>
              <a:rPr lang="en-US" altLang="zh-CN" i="1" smtClean="0"/>
              <a:t>100</a:t>
            </a:r>
            <a:r>
              <a:rPr lang="zh-CN" altLang="en-US" i="1" smtClean="0"/>
              <a:t>条，数一下，自己昨天标记的鱼有多少条，占比多少</a:t>
            </a:r>
            <a:r>
              <a:rPr lang="en-US" altLang="zh-CN" i="1" smtClean="0"/>
              <a:t>(</a:t>
            </a:r>
            <a:r>
              <a:rPr lang="zh-CN" altLang="en-US" i="1" smtClean="0"/>
              <a:t>一次重采样取分布</a:t>
            </a:r>
            <a:r>
              <a:rPr lang="en-US" altLang="zh-CN" i="1" smtClean="0"/>
              <a:t>)</a:t>
            </a:r>
            <a:r>
              <a:rPr lang="zh-CN" altLang="en-US" i="1" smtClean="0"/>
              <a:t>。</a:t>
            </a:r>
            <a:r>
              <a:rPr lang="zh-CN" altLang="en-US" smtClean="0"/>
              <a:t/>
            </a:r>
            <a:br>
              <a:rPr lang="zh-CN" altLang="en-US" smtClean="0"/>
            </a:br>
            <a:r>
              <a:rPr lang="en-US" altLang="zh-CN" i="1" smtClean="0"/>
              <a:t>5. </a:t>
            </a:r>
            <a:r>
              <a:rPr lang="zh-CN" altLang="en-US" i="1" smtClean="0"/>
              <a:t>重复</a:t>
            </a:r>
            <a:r>
              <a:rPr lang="en-US" altLang="zh-CN" i="1" smtClean="0"/>
              <a:t>3</a:t>
            </a:r>
            <a:r>
              <a:rPr lang="zh-CN" altLang="en-US" i="1" smtClean="0"/>
              <a:t>，</a:t>
            </a:r>
            <a:r>
              <a:rPr lang="en-US" altLang="zh-CN" i="1" smtClean="0"/>
              <a:t>4</a:t>
            </a:r>
            <a:r>
              <a:rPr lang="zh-CN" altLang="en-US" i="1" smtClean="0"/>
              <a:t>步骤</a:t>
            </a:r>
            <a:r>
              <a:rPr lang="en-US" altLang="zh-CN" i="1" smtClean="0"/>
              <a:t>n</a:t>
            </a:r>
            <a:r>
              <a:rPr lang="zh-CN" altLang="en-US" i="1" smtClean="0"/>
              <a:t>次。建立分布。</a:t>
            </a:r>
            <a:endParaRPr lang="zh-CN" altLang="en-US" smtClean="0"/>
          </a:p>
          <a:p>
            <a:pPr eaLnBrk="1" hangingPunct="1">
              <a:spcBef>
                <a:spcPct val="0"/>
              </a:spcBef>
            </a:pPr>
            <a:r>
              <a:rPr lang="zh-CN" altLang="en-US" smtClean="0"/>
              <a:t>假设一下，第一次重新捕鱼</a:t>
            </a:r>
            <a:r>
              <a:rPr lang="en-US" altLang="zh-CN" smtClean="0"/>
              <a:t>100</a:t>
            </a:r>
            <a:r>
              <a:rPr lang="zh-CN" altLang="en-US" smtClean="0"/>
              <a:t>条，发现里面有标记的鱼</a:t>
            </a:r>
            <a:r>
              <a:rPr lang="en-US" altLang="zh-CN" smtClean="0"/>
              <a:t>12</a:t>
            </a:r>
            <a:r>
              <a:rPr lang="zh-CN" altLang="en-US" smtClean="0"/>
              <a:t>条，记下为</a:t>
            </a:r>
            <a:r>
              <a:rPr lang="en-US" altLang="zh-CN" smtClean="0"/>
              <a:t>12%</a:t>
            </a:r>
            <a:r>
              <a:rPr lang="zh-CN" altLang="en-US" smtClean="0"/>
              <a:t>，放回去，再捕鱼</a:t>
            </a:r>
            <a:r>
              <a:rPr lang="en-US" altLang="zh-CN" smtClean="0"/>
              <a:t>100</a:t>
            </a:r>
            <a:r>
              <a:rPr lang="zh-CN" altLang="en-US" smtClean="0"/>
              <a:t>条，发现标记的为</a:t>
            </a:r>
            <a:r>
              <a:rPr lang="en-US" altLang="zh-CN" smtClean="0"/>
              <a:t>9</a:t>
            </a:r>
            <a:r>
              <a:rPr lang="zh-CN" altLang="en-US" smtClean="0"/>
              <a:t>条，记下</a:t>
            </a:r>
            <a:r>
              <a:rPr lang="en-US" altLang="zh-CN" smtClean="0"/>
              <a:t>9%</a:t>
            </a:r>
            <a:r>
              <a:rPr lang="zh-CN" altLang="en-US" smtClean="0"/>
              <a:t>，重复重复好多次之后，假设取置信区间</a:t>
            </a:r>
            <a:r>
              <a:rPr lang="en-US" altLang="zh-CN" smtClean="0"/>
              <a:t>95%</a:t>
            </a:r>
            <a:r>
              <a:rPr lang="zh-CN" altLang="en-US" smtClean="0"/>
              <a:t>，你会发现，每次捕鱼平均在</a:t>
            </a:r>
            <a:r>
              <a:rPr lang="en-US" altLang="zh-CN" smtClean="0"/>
              <a:t>10</a:t>
            </a:r>
            <a:r>
              <a:rPr lang="zh-CN" altLang="en-US" smtClean="0"/>
              <a:t>条左右有标记，所以，我们可以大致推测出鱼塘有</a:t>
            </a:r>
            <a:r>
              <a:rPr lang="en-US" altLang="zh-CN" smtClean="0"/>
              <a:t>1000</a:t>
            </a:r>
            <a:r>
              <a:rPr lang="zh-CN" altLang="en-US" smtClean="0"/>
              <a:t>条左右。其实是一个很简单的类似于一个比例问题。</a:t>
            </a:r>
          </a:p>
          <a:p>
            <a:pPr eaLnBrk="1" hangingPunct="1">
              <a:spcBef>
                <a:spcPct val="0"/>
              </a:spcBef>
            </a:pPr>
            <a:r>
              <a:rPr lang="zh-CN" altLang="en-US" smtClean="0"/>
              <a:t/>
            </a:r>
            <a:br>
              <a:rPr lang="zh-CN" altLang="en-US" smtClean="0"/>
            </a:br>
            <a:endParaRPr lang="zh-CN" altLang="en-US" smtClean="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EA1D84DA-A5FA-4EFA-A1AD-017B8C8FAEAC}" type="slidenum">
              <a:rPr lang="zh-CN" altLang="en-US" smtClean="0"/>
              <a:pPr fontAlgn="base">
                <a:spcBef>
                  <a:spcPct val="0"/>
                </a:spcBef>
                <a:spcAft>
                  <a:spcPct val="0"/>
                </a:spcAft>
              </a:pPr>
              <a:t>77</a:t>
            </a:fld>
            <a:endParaRPr lang="zh-CN" altLang="en-US" smtClean="0"/>
          </a:p>
        </p:txBody>
      </p:sp>
    </p:spTree>
    <p:extLst>
      <p:ext uri="{BB962C8B-B14F-4D97-AF65-F5344CB8AC3E}">
        <p14:creationId xmlns:p14="http://schemas.microsoft.com/office/powerpoint/2010/main" val="3321436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953A287-2C1E-4BE8-9166-EAE606F34384}" type="slidenum">
              <a:rPr lang="zh-CN" altLang="en-US" smtClean="0"/>
              <a:pPr fontAlgn="base">
                <a:spcBef>
                  <a:spcPct val="0"/>
                </a:spcBef>
                <a:spcAft>
                  <a:spcPct val="0"/>
                </a:spcAft>
              </a:pPr>
              <a:t>80</a:t>
            </a:fld>
            <a:endParaRPr lang="zh-CN" altLang="en-US" smtClean="0"/>
          </a:p>
        </p:txBody>
      </p:sp>
    </p:spTree>
    <p:extLst>
      <p:ext uri="{BB962C8B-B14F-4D97-AF65-F5344CB8AC3E}">
        <p14:creationId xmlns:p14="http://schemas.microsoft.com/office/powerpoint/2010/main" val="1477766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mtClean="0">
                <a:latin typeface="Arial" panose="020B0604020202020204" pitchFamily="34" charset="0"/>
              </a:rPr>
              <a:t>如何选择最优又有各种最大增益的方法，不在本文讨论范围内</a:t>
            </a:r>
            <a:endParaRPr lang="en-US" altLang="zh-CN" smtClean="0">
              <a:latin typeface="Arial" panose="020B0604020202020204" pitchFamily="34" charset="0"/>
            </a:endParaRPr>
          </a:p>
          <a:p>
            <a:pPr eaLnBrk="1" hangingPunct="1">
              <a:spcBef>
                <a:spcPct val="0"/>
              </a:spcBef>
            </a:pPr>
            <a:endParaRPr lang="en-US" altLang="zh-CN" smtClean="0">
              <a:latin typeface="Arial" panose="020B0604020202020204" pitchFamily="34" charset="0"/>
            </a:endParaRPr>
          </a:p>
          <a:p>
            <a:pPr eaLnBrk="1" hangingPunct="1">
              <a:spcBef>
                <a:spcPct val="0"/>
              </a:spcBef>
            </a:pPr>
            <a:r>
              <a:rPr lang="en-US" altLang="zh-CN" smtClean="0"/>
              <a:t>1.</a:t>
            </a:r>
            <a:r>
              <a:rPr lang="zh-CN" altLang="en-US" smtClean="0"/>
              <a:t>用</a:t>
            </a:r>
            <a:r>
              <a:rPr lang="en-US" altLang="zh-CN" smtClean="0"/>
              <a:t>Random(</a:t>
            </a:r>
            <a:r>
              <a:rPr lang="zh-CN" altLang="en-US" smtClean="0"/>
              <a:t>训练样本用</a:t>
            </a:r>
            <a:r>
              <a:rPr lang="en-US" altLang="zh-CN" smtClean="0"/>
              <a:t>Bootstrap</a:t>
            </a:r>
            <a:r>
              <a:rPr lang="zh-CN" altLang="en-US" smtClean="0"/>
              <a:t>方法，选择分离叶子节点用上面的</a:t>
            </a:r>
            <a:r>
              <a:rPr lang="en-US" altLang="zh-CN" smtClean="0"/>
              <a:t>2)</a:t>
            </a:r>
            <a:r>
              <a:rPr lang="zh-CN" altLang="en-US" smtClean="0"/>
              <a:t>的方式构造一棵决策树</a:t>
            </a:r>
            <a:r>
              <a:rPr lang="en-US" altLang="zh-CN" smtClean="0"/>
              <a:t>(CART)</a:t>
            </a:r>
            <a:br>
              <a:rPr lang="en-US" altLang="zh-CN" smtClean="0"/>
            </a:br>
            <a:r>
              <a:rPr lang="en-US" altLang="zh-CN" smtClean="0"/>
              <a:t>2.</a:t>
            </a:r>
            <a:r>
              <a:rPr lang="zh-CN" altLang="en-US" smtClean="0"/>
              <a:t>用</a:t>
            </a:r>
            <a:r>
              <a:rPr lang="en-US" altLang="zh-CN" smtClean="0"/>
              <a:t>1</a:t>
            </a:r>
            <a:r>
              <a:rPr lang="zh-CN" altLang="en-US" smtClean="0"/>
              <a:t>的方法构造很多决策树</a:t>
            </a:r>
            <a:r>
              <a:rPr lang="en-US" altLang="zh-CN" smtClean="0"/>
              <a:t>,</a:t>
            </a:r>
            <a:r>
              <a:rPr lang="zh-CN" altLang="en-US" smtClean="0"/>
              <a:t>每棵决策树都最大可能地进行生长而不进行剪枝，许多决策树构成一片森林，决策树之间没有联系</a:t>
            </a:r>
            <a:br>
              <a:rPr lang="zh-CN" altLang="en-US" smtClean="0"/>
            </a:br>
            <a:r>
              <a:rPr lang="en-US" altLang="zh-CN" smtClean="0"/>
              <a:t>3.</a:t>
            </a:r>
            <a:r>
              <a:rPr lang="zh-CN" altLang="en-US" smtClean="0"/>
              <a:t>测试数据进入每一棵决策树，每棵树做出自己的判断，然后进行投票选出最终所属类别</a:t>
            </a:r>
            <a:r>
              <a:rPr lang="en-US" altLang="zh-CN" smtClean="0"/>
              <a:t>(</a:t>
            </a:r>
            <a:r>
              <a:rPr lang="zh-CN" altLang="en-US" smtClean="0"/>
              <a:t>默认每棵树权重一致</a:t>
            </a:r>
            <a:r>
              <a:rPr lang="en-US" altLang="zh-CN" smtClean="0"/>
              <a:t>)</a:t>
            </a:r>
          </a:p>
          <a:p>
            <a:pPr eaLnBrk="1" hangingPunct="1">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74B68E7-9760-47CF-92B8-2FCD022BAB02}" type="slidenum">
              <a:rPr lang="zh-CN" altLang="en-US" smtClean="0"/>
              <a:pPr fontAlgn="base">
                <a:spcBef>
                  <a:spcPct val="0"/>
                </a:spcBef>
                <a:spcAft>
                  <a:spcPct val="0"/>
                </a:spcAft>
              </a:pPr>
              <a:t>89</a:t>
            </a:fld>
            <a:endParaRPr lang="zh-CN" altLang="en-US" smtClean="0"/>
          </a:p>
        </p:txBody>
      </p:sp>
    </p:spTree>
    <p:extLst>
      <p:ext uri="{BB962C8B-B14F-4D97-AF65-F5344CB8AC3E}">
        <p14:creationId xmlns:p14="http://schemas.microsoft.com/office/powerpoint/2010/main" val="1843162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mtClean="0">
                <a:solidFill>
                  <a:srgbClr val="000000"/>
                </a:solidFill>
                <a:latin typeface="Verdana" panose="020B0604030504040204" pitchFamily="34" charset="0"/>
              </a:rPr>
              <a:t>RF使用了CART决策树作为弱学习器。在使用决策树的基础上，RF对决策树的建立做了改进，对于普通的决策树，我们会在节点上所有的n个样本特征中选择一个最优的特征来做决策树的左右子树划分，但是RF通过随机选择节点上的一部分样本特征，这个数字小于n，假设为</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rPr>
              <a:t>，然后在这些随机选择的</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rPr>
              <a:t>个样本特征中，选择一个最优的特征来做决策树的左右子树划分。这样进一步增强了模型的泛化能力。如果</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ea typeface="MathJax_Main"/>
                <a:cs typeface="MathJax_Main"/>
              </a:rPr>
              <a:t>=</a:t>
            </a:r>
            <a:r>
              <a:rPr lang="zh-CN" altLang="zh-CN" smtClean="0">
                <a:solidFill>
                  <a:srgbClr val="000000"/>
                </a:solidFill>
                <a:latin typeface="Verdana" panose="020B0604030504040204" pitchFamily="34" charset="0"/>
                <a:ea typeface="MathJax_Math-italic"/>
                <a:cs typeface="MathJax_Math-italic"/>
              </a:rPr>
              <a:t>n</a:t>
            </a:r>
            <a:r>
              <a:rPr lang="zh-CN" altLang="zh-CN" smtClean="0">
                <a:solidFill>
                  <a:srgbClr val="000000"/>
                </a:solidFill>
                <a:latin typeface="Verdana" panose="020B0604030504040204" pitchFamily="34" charset="0"/>
              </a:rPr>
              <a:t>nsub=n，则此时RF的CART决策树和普通的CART决策树没有区别。</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rPr>
              <a:t>越小，则模型</a:t>
            </a:r>
            <a:r>
              <a:rPr lang="zh-CN" altLang="en-US" smtClean="0">
                <a:solidFill>
                  <a:srgbClr val="000000"/>
                </a:solidFill>
                <a:latin typeface="Verdana" panose="020B0604030504040204" pitchFamily="34" charset="0"/>
              </a:rPr>
              <a:t>越</a:t>
            </a:r>
            <a:r>
              <a:rPr lang="zh-CN" altLang="zh-CN" smtClean="0">
                <a:solidFill>
                  <a:srgbClr val="000000"/>
                </a:solidFill>
                <a:latin typeface="Verdana" panose="020B0604030504040204" pitchFamily="34" charset="0"/>
              </a:rPr>
              <a:t>健壮，当然此时对于训练集的拟合程度会变差。也就是说</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rPr>
              <a:t>越小，模型的方差会减小，但是偏倚会增大。在实际案例中，一般会通过交叉验证调参获取一个合适的</a:t>
            </a:r>
            <a:r>
              <a:rPr lang="zh-CN" altLang="zh-CN" smtClean="0">
                <a:solidFill>
                  <a:srgbClr val="000000"/>
                </a:solidFill>
                <a:latin typeface="Verdana" panose="020B0604030504040204" pitchFamily="34" charset="0"/>
                <a:ea typeface="MathJax_Math-italic"/>
                <a:cs typeface="MathJax_Math-italic"/>
              </a:rPr>
              <a:t>nsub</a:t>
            </a:r>
            <a:r>
              <a:rPr lang="zh-CN" altLang="zh-CN" smtClean="0">
                <a:solidFill>
                  <a:srgbClr val="000000"/>
                </a:solidFill>
                <a:latin typeface="Verdana" panose="020B0604030504040204" pitchFamily="34" charset="0"/>
              </a:rPr>
              <a:t>的值。</a:t>
            </a:r>
            <a:endParaRPr lang="zh-CN" altLang="zh-CN" smtClean="0"/>
          </a:p>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6A554D51-7442-42D7-8135-F71CB7CFCE72}" type="slidenum">
              <a:rPr lang="zh-CN" altLang="en-US" smtClean="0"/>
              <a:pPr fontAlgn="base">
                <a:spcBef>
                  <a:spcPct val="0"/>
                </a:spcBef>
                <a:spcAft>
                  <a:spcPct val="0"/>
                </a:spcAft>
              </a:pPr>
              <a:t>90</a:t>
            </a:fld>
            <a:endParaRPr lang="zh-CN" altLang="en-US" smtClean="0"/>
          </a:p>
        </p:txBody>
      </p:sp>
    </p:spTree>
    <p:extLst>
      <p:ext uri="{BB962C8B-B14F-4D97-AF65-F5344CB8AC3E}">
        <p14:creationId xmlns:p14="http://schemas.microsoft.com/office/powerpoint/2010/main" val="2817435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CB02438-3F5C-41DC-BFA9-2DB353F93C1A}" type="slidenum">
              <a:rPr lang="zh-CN" altLang="en-US" smtClean="0"/>
              <a:pPr fontAlgn="base">
                <a:spcBef>
                  <a:spcPct val="0"/>
                </a:spcBef>
                <a:spcAft>
                  <a:spcPct val="0"/>
                </a:spcAft>
              </a:pPr>
              <a:t>91</a:t>
            </a:fld>
            <a:endParaRPr lang="zh-CN" altLang="en-US" smtClean="0"/>
          </a:p>
        </p:txBody>
      </p:sp>
    </p:spTree>
    <p:extLst>
      <p:ext uri="{BB962C8B-B14F-4D97-AF65-F5344CB8AC3E}">
        <p14:creationId xmlns:p14="http://schemas.microsoft.com/office/powerpoint/2010/main" val="413728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并不会具体演示</a:t>
            </a:r>
            <a:r>
              <a:rPr lang="en-US" altLang="zh-CN" smtClean="0"/>
              <a:t>ID3</a:t>
            </a:r>
            <a:r>
              <a:rPr lang="zh-CN" altLang="en-US" smtClean="0"/>
              <a:t>、</a:t>
            </a:r>
            <a:r>
              <a:rPr lang="en-US" altLang="zh-CN" smtClean="0"/>
              <a:t>C4.5</a:t>
            </a:r>
            <a:r>
              <a:rPr lang="zh-CN" altLang="en-US" smtClean="0"/>
              <a:t>的具体特征选择过程</a:t>
            </a:r>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5FD4CE-27C1-46EC-A3FF-AFF7BEA823A6}" type="slidenum">
              <a:rPr lang="zh-CN" altLang="en-US" smtClean="0"/>
              <a:pPr/>
              <a:t>7</a:t>
            </a:fld>
            <a:endParaRPr lang="zh-CN" altLang="en-US" smtClean="0"/>
          </a:p>
        </p:txBody>
      </p:sp>
    </p:spTree>
    <p:extLst>
      <p:ext uri="{BB962C8B-B14F-4D97-AF65-F5344CB8AC3E}">
        <p14:creationId xmlns:p14="http://schemas.microsoft.com/office/powerpoint/2010/main" val="88271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CART</a:t>
            </a:r>
            <a:r>
              <a:rPr lang="zh-CN" altLang="en-US" smtClean="0"/>
              <a:t>算法是 在</a:t>
            </a:r>
            <a:r>
              <a:rPr lang="en-US" altLang="zh-CN" smtClean="0"/>
              <a:t>1984</a:t>
            </a:r>
            <a:r>
              <a:rPr lang="zh-CN" altLang="en-US" smtClean="0"/>
              <a:t>年提出的，是应用最广泛的决策树学习方法，既可以用于分类也可以用于回归。</a:t>
            </a:r>
            <a:endParaRPr lang="en-US" altLang="zh-CN" smtClean="0"/>
          </a:p>
          <a:p>
            <a:r>
              <a:rPr lang="en-US" altLang="zh-CN" smtClean="0"/>
              <a:t>CART</a:t>
            </a:r>
            <a:r>
              <a:rPr lang="zh-CN" altLang="en-US" smtClean="0"/>
              <a:t>树的生成是一个递归地构建二叉决策树的过程，对回归树用平方误差最小化准则，对分类树用基尼指数最小化准则进行特征选择，生成二叉树。</a:t>
            </a:r>
            <a:endParaRPr lang="en-US" altLang="zh-CN" smtClean="0"/>
          </a:p>
          <a:p>
            <a:r>
              <a:rPr lang="en-US" altLang="zh-CN" smtClean="0"/>
              <a:t>CART</a:t>
            </a:r>
            <a:r>
              <a:rPr lang="zh-CN" altLang="en-US" smtClean="0"/>
              <a:t>树的剪枝：从生成算法产生的决策树</a:t>
            </a:r>
            <a:r>
              <a:rPr lang="en-US" altLang="zh-CN" smtClean="0"/>
              <a:t>T0</a:t>
            </a:r>
            <a:r>
              <a:rPr lang="zh-CN" altLang="en-US" smtClean="0"/>
              <a:t>底端开始，不断剪枝直到</a:t>
            </a:r>
            <a:r>
              <a:rPr lang="en-US" altLang="zh-CN" smtClean="0"/>
              <a:t>T0</a:t>
            </a:r>
            <a:r>
              <a:rPr lang="zh-CN" altLang="en-US" smtClean="0"/>
              <a:t>的根节点，形成一个子树序列</a:t>
            </a:r>
            <a:r>
              <a:rPr lang="en-US" altLang="zh-CN" smtClean="0"/>
              <a:t>{T0,T1,…,Tn}</a:t>
            </a:r>
            <a:r>
              <a:rPr lang="zh-CN" altLang="en-US" smtClean="0"/>
              <a:t>。然后通过交叉验证在独立的验证数据集上对子树序列进行测试，从中选择最优的子树。</a:t>
            </a:r>
            <a:endParaRPr lang="en-US" altLang="zh-CN" smtClean="0"/>
          </a:p>
          <a:p>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4346A1-C98C-4B47-A7A6-03FE4C4132F1}" type="slidenum">
              <a:rPr lang="zh-CN" altLang="en-US" smtClean="0"/>
              <a:pPr/>
              <a:t>8</a:t>
            </a:fld>
            <a:endParaRPr lang="zh-CN" altLang="en-US" smtClean="0"/>
          </a:p>
        </p:txBody>
      </p:sp>
    </p:spTree>
    <p:extLst>
      <p:ext uri="{BB962C8B-B14F-4D97-AF65-F5344CB8AC3E}">
        <p14:creationId xmlns:p14="http://schemas.microsoft.com/office/powerpoint/2010/main" val="412900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计算子树的损失函数，其中</a:t>
            </a:r>
            <a:r>
              <a:rPr lang="en-US" altLang="zh-CN" smtClean="0"/>
              <a:t>C(T)</a:t>
            </a:r>
            <a:r>
              <a:rPr lang="zh-CN" altLang="en-US" smtClean="0"/>
              <a:t>为对训练数据的预测误差（如基尼指数），</a:t>
            </a:r>
            <a:r>
              <a:rPr lang="en-US" altLang="zh-CN" smtClean="0"/>
              <a:t>|T|</a:t>
            </a:r>
            <a:r>
              <a:rPr lang="zh-CN" altLang="en-US" smtClean="0"/>
              <a:t>为子树的叶节点个数。对于给定的</a:t>
            </a:r>
            <a:r>
              <a:rPr lang="el-GR" altLang="zh-CN" smtClean="0"/>
              <a:t>α</a:t>
            </a:r>
            <a:r>
              <a:rPr lang="zh-CN" altLang="en-US" smtClean="0"/>
              <a:t>，一定存在使得损失函数最小的子树，记为</a:t>
            </a:r>
            <a:r>
              <a:rPr lang="en-US" altLang="zh-CN" smtClean="0"/>
              <a:t>T</a:t>
            </a:r>
            <a:r>
              <a:rPr lang="el-GR" altLang="zh-CN" smtClean="0"/>
              <a:t>α</a:t>
            </a:r>
            <a:r>
              <a:rPr lang="zh-CN" altLang="en-US" smtClean="0"/>
              <a:t>。这样递归地对树进行剪枝，</a:t>
            </a:r>
            <a:r>
              <a:rPr lang="el-GR" altLang="zh-CN" smtClean="0"/>
              <a:t>α</a:t>
            </a:r>
            <a:r>
              <a:rPr lang="zh-CN" altLang="en-US" smtClean="0"/>
              <a:t>从小增大，最终形成一个子树序列。</a:t>
            </a:r>
            <a:endParaRPr lang="en-US" altLang="zh-CN" smtClean="0"/>
          </a:p>
          <a:p>
            <a:r>
              <a:rPr lang="zh-CN" altLang="en-US" smtClean="0"/>
              <a:t>交叉验证就是利用独立的验证数据集，测试子树序列中各个子树的平方误差或者基尼指数，平方误差或者基尼指数最小的决策树被认为是最优的决策树。而每棵树对应的</a:t>
            </a:r>
            <a:r>
              <a:rPr lang="el-GR" altLang="zh-CN" smtClean="0"/>
              <a:t>α</a:t>
            </a:r>
            <a:r>
              <a:rPr lang="zh-CN" altLang="en-US" smtClean="0"/>
              <a:t>也确定了，即得到最优决策树</a:t>
            </a:r>
            <a:r>
              <a:rPr lang="en-US" altLang="zh-CN" smtClean="0"/>
              <a:t>T</a:t>
            </a:r>
            <a:r>
              <a:rPr lang="el-GR" altLang="zh-CN" smtClean="0"/>
              <a:t>α</a:t>
            </a: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45F8B8-EC7A-41F4-A354-32FE7CB937C7}" type="slidenum">
              <a:rPr lang="zh-CN" altLang="en-US" smtClean="0"/>
              <a:pPr/>
              <a:t>9</a:t>
            </a:fld>
            <a:endParaRPr lang="zh-CN" altLang="en-US" smtClean="0"/>
          </a:p>
        </p:txBody>
      </p:sp>
    </p:spTree>
    <p:extLst>
      <p:ext uri="{BB962C8B-B14F-4D97-AF65-F5344CB8AC3E}">
        <p14:creationId xmlns:p14="http://schemas.microsoft.com/office/powerpoint/2010/main" val="4058075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Stacking</a:t>
            </a:r>
            <a:r>
              <a:rPr lang="zh-CN" altLang="en-US" smtClean="0"/>
              <a:t>方法是指训练一个模型用于组合其他各个模型。首先我们先训练多个不同的模型，然后把之前训练的各个模型的输出为输入来训练一个模型，以得到一个最终的输出。</a:t>
            </a: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F3FD3E-ED70-41E9-9F8C-5E1E3EA72E70}" type="slidenum">
              <a:rPr lang="zh-CN" altLang="en-US" smtClean="0"/>
              <a:pPr/>
              <a:t>12</a:t>
            </a:fld>
            <a:endParaRPr lang="zh-CN" altLang="en-US" smtClean="0"/>
          </a:p>
        </p:txBody>
      </p:sp>
    </p:spTree>
    <p:extLst>
      <p:ext uri="{BB962C8B-B14F-4D97-AF65-F5344CB8AC3E}">
        <p14:creationId xmlns:p14="http://schemas.microsoft.com/office/powerpoint/2010/main" val="152705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FC1F-0EC5-49BF-9268-F0FEE4B60F8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11F25FC-AA7A-420B-9A3A-84ECEF4013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247BEA60-1C54-4629-B66B-84DB23EBADA1}" type="slidenum">
              <a:rPr lang="en-US" altLang="zh-CN"/>
              <a:pPr>
                <a:defRPr/>
              </a:pPr>
              <a:t>‹#›</a:t>
            </a:fld>
            <a:endParaRPr lang="en-US" altLang="zh-CN"/>
          </a:p>
        </p:txBody>
      </p:sp>
    </p:spTree>
    <p:extLst>
      <p:ext uri="{BB962C8B-B14F-4D97-AF65-F5344CB8AC3E}">
        <p14:creationId xmlns:p14="http://schemas.microsoft.com/office/powerpoint/2010/main" val="1322356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EF4AD-90B9-4E2D-B48C-D5D41ADC00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935463B-296C-4D20-B55D-237CE16049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B88E1813-C4BD-4A09-80DC-F55522BFB637}" type="slidenum">
              <a:rPr lang="en-US" altLang="zh-CN"/>
              <a:pPr>
                <a:defRPr/>
              </a:pPr>
              <a:t>‹#›</a:t>
            </a:fld>
            <a:endParaRPr lang="en-US" altLang="zh-CN"/>
          </a:p>
        </p:txBody>
      </p:sp>
    </p:spTree>
    <p:extLst>
      <p:ext uri="{BB962C8B-B14F-4D97-AF65-F5344CB8AC3E}">
        <p14:creationId xmlns:p14="http://schemas.microsoft.com/office/powerpoint/2010/main" val="384763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3D78EF-5EF5-478D-8576-1606D3C29178}"/>
              </a:ext>
            </a:extLst>
          </p:cNvPr>
          <p:cNvSpPr>
            <a:spLocks noGrp="1"/>
          </p:cNvSpPr>
          <p:nvPr>
            <p:ph type="title" orient="vert"/>
          </p:nvPr>
        </p:nvSpPr>
        <p:spPr>
          <a:xfrm>
            <a:off x="6638925" y="981075"/>
            <a:ext cx="2058988" cy="514508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CD9F3D-20DB-4182-AD70-C533BC393EB5}"/>
              </a:ext>
            </a:extLst>
          </p:cNvPr>
          <p:cNvSpPr>
            <a:spLocks noGrp="1"/>
          </p:cNvSpPr>
          <p:nvPr>
            <p:ph type="body" orient="vert" idx="1"/>
          </p:nvPr>
        </p:nvSpPr>
        <p:spPr>
          <a:xfrm>
            <a:off x="457200" y="981075"/>
            <a:ext cx="6029325" cy="514508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B4366A2D-FD5C-40F1-A523-10722DF935DE}" type="slidenum">
              <a:rPr lang="en-US" altLang="zh-CN"/>
              <a:pPr>
                <a:defRPr/>
              </a:pPr>
              <a:t>‹#›</a:t>
            </a:fld>
            <a:endParaRPr lang="en-US" altLang="zh-CN"/>
          </a:p>
        </p:txBody>
      </p:sp>
    </p:spTree>
    <p:extLst>
      <p:ext uri="{BB962C8B-B14F-4D97-AF65-F5344CB8AC3E}">
        <p14:creationId xmlns:p14="http://schemas.microsoft.com/office/powerpoint/2010/main" val="108073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7DECC-98E6-4FD9-AAA2-12B4A61F95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FFF49D-5346-4472-B7B4-2B4B12070C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A531918E-61FF-4E70-B42F-0CD11F91DC51}" type="slidenum">
              <a:rPr lang="en-US" altLang="zh-CN"/>
              <a:pPr>
                <a:defRPr/>
              </a:pPr>
              <a:t>‹#›</a:t>
            </a:fld>
            <a:endParaRPr lang="en-US" altLang="zh-CN"/>
          </a:p>
        </p:txBody>
      </p:sp>
    </p:spTree>
    <p:extLst>
      <p:ext uri="{BB962C8B-B14F-4D97-AF65-F5344CB8AC3E}">
        <p14:creationId xmlns:p14="http://schemas.microsoft.com/office/powerpoint/2010/main" val="20996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66AC4-7745-487C-B77E-D7209402F8D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642504-C3D3-4FEB-932D-43E15242278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5A7F461F-B7A1-414C-8E1A-3D2C5180E79F}" type="slidenum">
              <a:rPr lang="en-US" altLang="zh-CN"/>
              <a:pPr>
                <a:defRPr/>
              </a:pPr>
              <a:t>‹#›</a:t>
            </a:fld>
            <a:endParaRPr lang="en-US" altLang="zh-CN"/>
          </a:p>
        </p:txBody>
      </p:sp>
    </p:spTree>
    <p:extLst>
      <p:ext uri="{BB962C8B-B14F-4D97-AF65-F5344CB8AC3E}">
        <p14:creationId xmlns:p14="http://schemas.microsoft.com/office/powerpoint/2010/main" val="1533679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DD831-5C92-41D8-B2A4-F735B961D2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89EF3-2B1D-4F74-90F9-1600D88D274F}"/>
              </a:ext>
            </a:extLst>
          </p:cNvPr>
          <p:cNvSpPr>
            <a:spLocks noGrp="1"/>
          </p:cNvSpPr>
          <p:nvPr>
            <p:ph sz="half" idx="1"/>
          </p:nvPr>
        </p:nvSpPr>
        <p:spPr>
          <a:xfrm>
            <a:off x="457200" y="2276475"/>
            <a:ext cx="4038600" cy="38496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1894757-41E5-4DC3-B486-BF0D8D2E3B3C}"/>
              </a:ext>
            </a:extLst>
          </p:cNvPr>
          <p:cNvSpPr>
            <a:spLocks noGrp="1"/>
          </p:cNvSpPr>
          <p:nvPr>
            <p:ph sz="half" idx="2"/>
          </p:nvPr>
        </p:nvSpPr>
        <p:spPr>
          <a:xfrm>
            <a:off x="4648200" y="2276475"/>
            <a:ext cx="4038600" cy="38496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134B796D-EBBE-443D-8397-F1892BD699DF}" type="slidenum">
              <a:rPr lang="en-US" altLang="zh-CN"/>
              <a:pPr>
                <a:defRPr/>
              </a:pPr>
              <a:t>‹#›</a:t>
            </a:fld>
            <a:endParaRPr lang="en-US" altLang="zh-CN"/>
          </a:p>
        </p:txBody>
      </p:sp>
    </p:spTree>
    <p:extLst>
      <p:ext uri="{BB962C8B-B14F-4D97-AF65-F5344CB8AC3E}">
        <p14:creationId xmlns:p14="http://schemas.microsoft.com/office/powerpoint/2010/main" val="54341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2349-C79E-4DAD-A7EC-F121B92EAB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77C8D4-D6FA-4BC8-982E-A569EF3496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C1BD52F-78B6-4701-9C21-05A4842E2948}"/>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1B5E117-E18D-486E-BBF0-E55E36688CE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A6184B9-916F-4A62-BB58-A9E1721165AE}"/>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B8C7225A-6857-4958-8222-D5FA3D7EA92B}" type="slidenum">
              <a:rPr lang="en-US" altLang="zh-CN"/>
              <a:pPr>
                <a:defRPr/>
              </a:pPr>
              <a:t>‹#›</a:t>
            </a:fld>
            <a:endParaRPr lang="en-US" altLang="zh-CN"/>
          </a:p>
        </p:txBody>
      </p:sp>
    </p:spTree>
    <p:extLst>
      <p:ext uri="{BB962C8B-B14F-4D97-AF65-F5344CB8AC3E}">
        <p14:creationId xmlns:p14="http://schemas.microsoft.com/office/powerpoint/2010/main" val="1858529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76C51-0028-4F2D-A216-4D11F5334867}"/>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7CF52D18-F74A-45F4-81B8-627DAFB282FE}" type="slidenum">
              <a:rPr lang="en-US" altLang="zh-CN"/>
              <a:pPr>
                <a:defRPr/>
              </a:pPr>
              <a:t>‹#›</a:t>
            </a:fld>
            <a:endParaRPr lang="en-US" altLang="zh-CN"/>
          </a:p>
        </p:txBody>
      </p:sp>
    </p:spTree>
    <p:extLst>
      <p:ext uri="{BB962C8B-B14F-4D97-AF65-F5344CB8AC3E}">
        <p14:creationId xmlns:p14="http://schemas.microsoft.com/office/powerpoint/2010/main" val="920960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87414BF2-020E-4F6E-A7B4-61AEF16E3AC2}" type="slidenum">
              <a:rPr lang="en-US" altLang="zh-CN"/>
              <a:pPr>
                <a:defRPr/>
              </a:pPr>
              <a:t>‹#›</a:t>
            </a:fld>
            <a:endParaRPr lang="en-US" altLang="zh-CN"/>
          </a:p>
        </p:txBody>
      </p:sp>
    </p:spTree>
    <p:extLst>
      <p:ext uri="{BB962C8B-B14F-4D97-AF65-F5344CB8AC3E}">
        <p14:creationId xmlns:p14="http://schemas.microsoft.com/office/powerpoint/2010/main" val="43543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92CCA-0140-4241-AF84-A0DFC0FC9C4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49F413-03E0-42C8-96F2-A26C380EC64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0CED1CF-0137-4B94-B04B-8FDCB7C8B1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FDFBA26A-4DFE-45DF-91AB-8600DB0D6BB2}" type="slidenum">
              <a:rPr lang="en-US" altLang="zh-CN"/>
              <a:pPr>
                <a:defRPr/>
              </a:pPr>
              <a:t>‹#›</a:t>
            </a:fld>
            <a:endParaRPr lang="en-US" altLang="zh-CN"/>
          </a:p>
        </p:txBody>
      </p:sp>
    </p:spTree>
    <p:extLst>
      <p:ext uri="{BB962C8B-B14F-4D97-AF65-F5344CB8AC3E}">
        <p14:creationId xmlns:p14="http://schemas.microsoft.com/office/powerpoint/2010/main" val="403903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FFC16-3EB0-4FBB-96E7-A6D46DBE086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422F93-2D7C-4C8D-98F2-E969A8987B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C6BF88C8-E1D1-4529-AA38-9722474E4E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40A3712E-94B2-46ED-881D-E1249EF279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6116D60-C064-41BB-B932-09348EA6E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E6E49BE-DB26-4C77-94F7-5228E224DF48}"/>
              </a:ext>
            </a:extLst>
          </p:cNvPr>
          <p:cNvSpPr>
            <a:spLocks noGrp="1" noChangeArrowheads="1"/>
          </p:cNvSpPr>
          <p:nvPr>
            <p:ph type="sldNum" sz="quarter" idx="12"/>
          </p:nvPr>
        </p:nvSpPr>
        <p:spPr>
          <a:ln/>
        </p:spPr>
        <p:txBody>
          <a:bodyPr/>
          <a:lstStyle>
            <a:lvl1pPr>
              <a:defRPr/>
            </a:lvl1pPr>
          </a:lstStyle>
          <a:p>
            <a:pPr>
              <a:defRPr/>
            </a:pPr>
            <a:fld id="{CF651313-9B15-4182-AF02-9FC0AF040543}" type="slidenum">
              <a:rPr lang="en-US" altLang="zh-CN"/>
              <a:pPr>
                <a:defRPr/>
              </a:pPr>
              <a:t>‹#›</a:t>
            </a:fld>
            <a:endParaRPr lang="en-US" altLang="zh-CN"/>
          </a:p>
        </p:txBody>
      </p:sp>
    </p:spTree>
    <p:extLst>
      <p:ext uri="{BB962C8B-B14F-4D97-AF65-F5344CB8AC3E}">
        <p14:creationId xmlns:p14="http://schemas.microsoft.com/office/powerpoint/2010/main" val="11193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981075"/>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2276475"/>
            <a:ext cx="8229600" cy="38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a:extLst>
              <a:ext uri="{FF2B5EF4-FFF2-40B4-BE49-F238E27FC236}">
                <a16:creationId xmlns:a16="http://schemas.microsoft.com/office/drawing/2014/main" id="{40A3712E-94B2-46ED-881D-E1249EF279C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26116D60-C064-41BB-B932-09348EA6EB7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4E6E49BE-DB26-4C77-94F7-5228E224DF4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239DD0B-4F5F-4279-9796-B46744A1278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40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40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40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40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40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40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4000" b="1">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90.emf"/><Relationship Id="rId5" Type="http://schemas.openxmlformats.org/officeDocument/2006/relationships/oleObject" Target="../embeddings/oleObject1.bin"/><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Gradient Boosting Decision Tree</a:t>
            </a:r>
            <a:endParaRPr lang="zh-CN" altLang="en-US" dirty="0"/>
          </a:p>
        </p:txBody>
      </p:sp>
      <p:sp>
        <p:nvSpPr>
          <p:cNvPr id="3" name="副标题 2"/>
          <p:cNvSpPr>
            <a:spLocks noGrp="1"/>
          </p:cNvSpPr>
          <p:nvPr>
            <p:ph type="subTitle" idx="1"/>
          </p:nvPr>
        </p:nvSpPr>
        <p:spPr>
          <a:xfrm>
            <a:off x="1143000" y="3492955"/>
            <a:ext cx="2132856" cy="1655762"/>
          </a:xfrm>
        </p:spPr>
        <p:txBody>
          <a:bodyPr/>
          <a:lstStyle/>
          <a:p>
            <a:r>
              <a:rPr lang="zh-CN" altLang="en-US" sz="2000" dirty="0" smtClean="0">
                <a:latin typeface="+mn-ea"/>
              </a:rPr>
              <a:t>李欣</a:t>
            </a:r>
            <a:endParaRPr lang="en-US" altLang="zh-CN" sz="2000" dirty="0" smtClean="0">
              <a:latin typeface="+mn-ea"/>
            </a:endParaRPr>
          </a:p>
          <a:p>
            <a:r>
              <a:rPr lang="en-US" altLang="zh-CN" sz="2000" dirty="0" smtClean="0">
                <a:latin typeface="+mn-ea"/>
              </a:rPr>
              <a:t>51174500030</a:t>
            </a:r>
          </a:p>
          <a:p>
            <a:r>
              <a:rPr lang="zh-CN" altLang="en-US" sz="2000" dirty="0">
                <a:latin typeface="+mn-ea"/>
              </a:rPr>
              <a:t>王新</a:t>
            </a:r>
            <a:r>
              <a:rPr lang="zh-CN" altLang="en-US" sz="2000" dirty="0" smtClean="0">
                <a:latin typeface="+mn-ea"/>
              </a:rPr>
              <a:t>宇</a:t>
            </a:r>
            <a:endParaRPr lang="en-US" altLang="zh-CN" sz="2000" dirty="0" smtClean="0">
              <a:latin typeface="+mn-ea"/>
            </a:endParaRPr>
          </a:p>
          <a:p>
            <a:r>
              <a:rPr lang="en-US" altLang="zh-CN" sz="2000" dirty="0" smtClean="0">
                <a:latin typeface="+mn-ea"/>
              </a:rPr>
              <a:t>51174500050</a:t>
            </a:r>
          </a:p>
          <a:p>
            <a:r>
              <a:rPr lang="zh-CN" altLang="en-US" sz="2000" dirty="0">
                <a:latin typeface="+mn-ea"/>
              </a:rPr>
              <a:t>刘</a:t>
            </a:r>
            <a:r>
              <a:rPr lang="zh-CN" altLang="en-US" sz="2000" dirty="0" smtClean="0">
                <a:latin typeface="+mn-ea"/>
              </a:rPr>
              <a:t>帅</a:t>
            </a:r>
            <a:endParaRPr lang="en-US" altLang="zh-CN" sz="2000" dirty="0" smtClean="0">
              <a:latin typeface="+mn-ea"/>
            </a:endParaRPr>
          </a:p>
          <a:p>
            <a:r>
              <a:rPr lang="en-US" altLang="zh-CN" sz="2000" dirty="0" smtClean="0">
                <a:latin typeface="+mn-ea"/>
              </a:rPr>
              <a:t>51174500110</a:t>
            </a:r>
            <a:endParaRPr lang="zh-CN" altLang="en-US" sz="2000" dirty="0">
              <a:latin typeface="+mn-ea"/>
            </a:endParaRPr>
          </a:p>
        </p:txBody>
      </p:sp>
      <p:sp>
        <p:nvSpPr>
          <p:cNvPr id="4" name="文本框 3"/>
          <p:cNvSpPr txBox="1"/>
          <p:nvPr/>
        </p:nvSpPr>
        <p:spPr>
          <a:xfrm>
            <a:off x="4680012" y="3717032"/>
            <a:ext cx="1944216" cy="2400657"/>
          </a:xfrm>
          <a:prstGeom prst="rect">
            <a:avLst/>
          </a:prstGeom>
          <a:noFill/>
        </p:spPr>
        <p:txBody>
          <a:bodyPr wrap="square" rtlCol="0">
            <a:spAutoFit/>
          </a:bodyPr>
          <a:lstStyle/>
          <a:p>
            <a:pPr algn="ctr"/>
            <a:r>
              <a:rPr lang="zh-CN" altLang="en-US" sz="2000" dirty="0" smtClean="0">
                <a:latin typeface="+mn-ea"/>
                <a:ea typeface="+mn-ea"/>
              </a:rPr>
              <a:t>刘坤</a:t>
            </a:r>
            <a:endParaRPr lang="en-US" altLang="zh-CN" sz="2000" dirty="0" smtClean="0">
              <a:latin typeface="+mn-ea"/>
              <a:ea typeface="+mn-ea"/>
            </a:endParaRPr>
          </a:p>
          <a:p>
            <a:pPr algn="ctr"/>
            <a:r>
              <a:rPr lang="en-US" altLang="zh-CN" sz="2000" dirty="0" smtClean="0">
                <a:latin typeface="+mn-ea"/>
                <a:ea typeface="+mn-ea"/>
              </a:rPr>
              <a:t>51174500108</a:t>
            </a:r>
          </a:p>
          <a:p>
            <a:pPr algn="ctr"/>
            <a:r>
              <a:rPr lang="zh-CN" altLang="en-US" sz="2000" dirty="0" smtClean="0">
                <a:latin typeface="+mn-ea"/>
                <a:ea typeface="+mn-ea"/>
              </a:rPr>
              <a:t>李</a:t>
            </a:r>
            <a:r>
              <a:rPr lang="zh-CN" altLang="en-US" sz="2000" dirty="0">
                <a:latin typeface="+mn-ea"/>
                <a:ea typeface="+mn-ea"/>
              </a:rPr>
              <a:t>升</a:t>
            </a:r>
            <a:r>
              <a:rPr lang="zh-CN" altLang="en-US" sz="2000" dirty="0" smtClean="0">
                <a:latin typeface="+mn-ea"/>
                <a:ea typeface="+mn-ea"/>
              </a:rPr>
              <a:t>圆</a:t>
            </a:r>
            <a:endParaRPr lang="en-US" altLang="zh-CN" sz="2000" dirty="0" smtClean="0">
              <a:latin typeface="+mn-ea"/>
              <a:ea typeface="+mn-ea"/>
            </a:endParaRPr>
          </a:p>
          <a:p>
            <a:pPr algn="ctr"/>
            <a:r>
              <a:rPr lang="en-US" altLang="zh-CN" sz="2000" dirty="0" smtClean="0">
                <a:latin typeface="+mn-ea"/>
                <a:ea typeface="+mn-ea"/>
              </a:rPr>
              <a:t>10142510160</a:t>
            </a:r>
          </a:p>
          <a:p>
            <a:pPr algn="ctr"/>
            <a:r>
              <a:rPr lang="zh-CN" altLang="en-US" sz="2000" dirty="0">
                <a:latin typeface="+mn-ea"/>
                <a:ea typeface="+mn-ea"/>
              </a:rPr>
              <a:t>李靖</a:t>
            </a:r>
            <a:r>
              <a:rPr lang="zh-CN" altLang="en-US" sz="2000" dirty="0" smtClean="0">
                <a:latin typeface="+mn-ea"/>
                <a:ea typeface="+mn-ea"/>
              </a:rPr>
              <a:t>东</a:t>
            </a:r>
            <a:endParaRPr lang="en-US" altLang="zh-CN" sz="2000" dirty="0" smtClean="0">
              <a:latin typeface="+mn-ea"/>
              <a:ea typeface="+mn-ea"/>
            </a:endParaRPr>
          </a:p>
          <a:p>
            <a:pPr algn="ctr"/>
            <a:r>
              <a:rPr lang="en-US" altLang="zh-CN" sz="2000" dirty="0">
                <a:latin typeface="+mn-ea"/>
                <a:ea typeface="+mn-ea"/>
              </a:rPr>
              <a:t>10142510152</a:t>
            </a:r>
            <a:endParaRPr lang="zh-CN" altLang="en-US" sz="2000" dirty="0">
              <a:latin typeface="+mn-ea"/>
              <a:ea typeface="+mn-ea"/>
            </a:endParaRPr>
          </a:p>
          <a:p>
            <a:pPr>
              <a:lnSpc>
                <a:spcPct val="150000"/>
              </a:lnSpc>
            </a:pPr>
            <a:endParaRPr lang="zh-CN" altLang="en-US" sz="2000" dirty="0">
              <a:latin typeface="+mn-ea"/>
              <a:ea typeface="+mn-ea"/>
            </a:endParaRPr>
          </a:p>
        </p:txBody>
      </p:sp>
    </p:spTree>
    <p:extLst>
      <p:ext uri="{BB962C8B-B14F-4D97-AF65-F5344CB8AC3E}">
        <p14:creationId xmlns:p14="http://schemas.microsoft.com/office/powerpoint/2010/main" val="352561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1131888"/>
            <a:ext cx="3816350" cy="914400"/>
          </a:xfrm>
        </p:spPr>
        <p:txBody>
          <a:bodyPr/>
          <a:lstStyle/>
          <a:p>
            <a:r>
              <a:rPr lang="en-US" altLang="zh-CN" sz="2800" smtClean="0"/>
              <a:t>Ensemble Learning</a:t>
            </a:r>
            <a:endParaRPr lang="zh-CN" altLang="en-US" sz="2800" smtClean="0"/>
          </a:p>
        </p:txBody>
      </p:sp>
      <p:sp>
        <p:nvSpPr>
          <p:cNvPr id="5" name="圆角矩形 4"/>
          <p:cNvSpPr/>
          <p:nvPr/>
        </p:nvSpPr>
        <p:spPr>
          <a:xfrm>
            <a:off x="1403350" y="2578100"/>
            <a:ext cx="1754188" cy="368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文本框 5"/>
          <p:cNvSpPr txBox="1">
            <a:spLocks noChangeArrowheads="1"/>
          </p:cNvSpPr>
          <p:nvPr/>
        </p:nvSpPr>
        <p:spPr bwMode="auto">
          <a:xfrm>
            <a:off x="1531938" y="2565400"/>
            <a:ext cx="152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ea typeface="宋体" panose="02010600030101010101" pitchFamily="2" charset="-122"/>
              </a:rPr>
              <a:t>个体学习器</a:t>
            </a:r>
            <a:r>
              <a:rPr lang="en-US" altLang="zh-CN" sz="1800">
                <a:ea typeface="宋体" panose="02010600030101010101" pitchFamily="2" charset="-122"/>
              </a:rPr>
              <a:t>1</a:t>
            </a:r>
            <a:endParaRPr lang="zh-CN" altLang="en-US" sz="1800">
              <a:ea typeface="宋体" panose="02010600030101010101" pitchFamily="2" charset="-122"/>
            </a:endParaRPr>
          </a:p>
        </p:txBody>
      </p:sp>
      <p:sp>
        <p:nvSpPr>
          <p:cNvPr id="8" name="圆角矩形 7"/>
          <p:cNvSpPr/>
          <p:nvPr/>
        </p:nvSpPr>
        <p:spPr>
          <a:xfrm>
            <a:off x="1403350" y="3294063"/>
            <a:ext cx="1704975" cy="368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文本框 8"/>
          <p:cNvSpPr txBox="1">
            <a:spLocks noChangeArrowheads="1"/>
          </p:cNvSpPr>
          <p:nvPr/>
        </p:nvSpPr>
        <p:spPr bwMode="auto">
          <a:xfrm>
            <a:off x="1476375" y="3284538"/>
            <a:ext cx="151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ea typeface="宋体" panose="02010600030101010101" pitchFamily="2" charset="-122"/>
              </a:rPr>
              <a:t>个体学习器</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0" name="圆角矩形 9"/>
          <p:cNvSpPr/>
          <p:nvPr/>
        </p:nvSpPr>
        <p:spPr>
          <a:xfrm>
            <a:off x="1403350" y="4478338"/>
            <a:ext cx="1744663" cy="368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文本框 10"/>
          <p:cNvSpPr txBox="1">
            <a:spLocks noChangeArrowheads="1"/>
          </p:cNvSpPr>
          <p:nvPr/>
        </p:nvSpPr>
        <p:spPr bwMode="auto">
          <a:xfrm>
            <a:off x="1547813" y="4437063"/>
            <a:ext cx="1485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ea typeface="宋体" panose="02010600030101010101" pitchFamily="2" charset="-122"/>
              </a:rPr>
              <a:t>个体学习器</a:t>
            </a:r>
            <a:r>
              <a:rPr lang="en-US" altLang="zh-CN" sz="900">
                <a:ea typeface="宋体" panose="02010600030101010101" pitchFamily="2" charset="-122"/>
              </a:rPr>
              <a:t>T</a:t>
            </a:r>
            <a:endParaRPr lang="zh-CN" altLang="en-US" sz="1800">
              <a:ea typeface="宋体" panose="02010600030101010101" pitchFamily="2" charset="-122"/>
            </a:endParaRPr>
          </a:p>
        </p:txBody>
      </p:sp>
      <p:sp>
        <p:nvSpPr>
          <p:cNvPr id="12" name="文本框 11"/>
          <p:cNvSpPr txBox="1">
            <a:spLocks noChangeArrowheads="1"/>
          </p:cNvSpPr>
          <p:nvPr/>
        </p:nvSpPr>
        <p:spPr bwMode="auto">
          <a:xfrm>
            <a:off x="1704975" y="3884613"/>
            <a:ext cx="8318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2100">
                <a:ea typeface="宋体" panose="02010600030101010101" pitchFamily="2" charset="-122"/>
              </a:rPr>
              <a:t>……</a:t>
            </a:r>
            <a:endParaRPr lang="zh-CN" altLang="en-US" sz="2100">
              <a:ea typeface="宋体" panose="02010600030101010101" pitchFamily="2" charset="-122"/>
            </a:endParaRPr>
          </a:p>
        </p:txBody>
      </p:sp>
      <p:sp>
        <p:nvSpPr>
          <p:cNvPr id="13" name="圆角矩形 12"/>
          <p:cNvSpPr/>
          <p:nvPr/>
        </p:nvSpPr>
        <p:spPr>
          <a:xfrm>
            <a:off x="4729163" y="3357563"/>
            <a:ext cx="750887" cy="5445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13"/>
          <p:cNvSpPr txBox="1">
            <a:spLocks noChangeArrowheads="1"/>
          </p:cNvSpPr>
          <p:nvPr/>
        </p:nvSpPr>
        <p:spPr bwMode="auto">
          <a:xfrm>
            <a:off x="4787900" y="3284538"/>
            <a:ext cx="8286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ea typeface="宋体" panose="02010600030101010101" pitchFamily="2" charset="-122"/>
              </a:rPr>
              <a:t>结合模块</a:t>
            </a:r>
          </a:p>
        </p:txBody>
      </p:sp>
      <p:cxnSp>
        <p:nvCxnSpPr>
          <p:cNvPr id="16" name="直接箭头连接符 15"/>
          <p:cNvCxnSpPr>
            <a:stCxn id="5" idx="3"/>
          </p:cNvCxnSpPr>
          <p:nvPr/>
        </p:nvCxnSpPr>
        <p:spPr>
          <a:xfrm>
            <a:off x="3157538" y="2762250"/>
            <a:ext cx="1571625" cy="7429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8" idx="3"/>
            <a:endCxn id="13" idx="1"/>
          </p:cNvCxnSpPr>
          <p:nvPr/>
        </p:nvCxnSpPr>
        <p:spPr>
          <a:xfrm>
            <a:off x="3108325" y="3478213"/>
            <a:ext cx="1620838"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a:stCxn id="10" idx="3"/>
          </p:cNvCxnSpPr>
          <p:nvPr/>
        </p:nvCxnSpPr>
        <p:spPr>
          <a:xfrm flipV="1">
            <a:off x="3148013" y="3884613"/>
            <a:ext cx="1581150" cy="777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a:spLocks noChangeArrowheads="1"/>
          </p:cNvSpPr>
          <p:nvPr/>
        </p:nvSpPr>
        <p:spPr bwMode="auto">
          <a:xfrm>
            <a:off x="3727450" y="3786188"/>
            <a:ext cx="5080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2100">
                <a:ea typeface="宋体" panose="02010600030101010101" pitchFamily="2" charset="-122"/>
              </a:rPr>
              <a:t>…</a:t>
            </a:r>
            <a:endParaRPr lang="zh-CN" altLang="en-US" sz="2100">
              <a:ea typeface="宋体" panose="02010600030101010101" pitchFamily="2" charset="-122"/>
            </a:endParaRPr>
          </a:p>
        </p:txBody>
      </p:sp>
      <p:sp>
        <p:nvSpPr>
          <p:cNvPr id="22" name="文本框 21"/>
          <p:cNvSpPr txBox="1">
            <a:spLocks noChangeArrowheads="1"/>
          </p:cNvSpPr>
          <p:nvPr/>
        </p:nvSpPr>
        <p:spPr bwMode="auto">
          <a:xfrm>
            <a:off x="6588125" y="3492500"/>
            <a:ext cx="706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ea typeface="宋体" panose="02010600030101010101" pitchFamily="2" charset="-122"/>
              </a:rPr>
              <a:t>输出</a:t>
            </a:r>
          </a:p>
        </p:txBody>
      </p:sp>
      <p:cxnSp>
        <p:nvCxnSpPr>
          <p:cNvPr id="26" name="直接箭头连接符 25"/>
          <p:cNvCxnSpPr/>
          <p:nvPr/>
        </p:nvCxnSpPr>
        <p:spPr>
          <a:xfrm flipV="1">
            <a:off x="5616575" y="3644900"/>
            <a:ext cx="920750" cy="23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左大括号 27"/>
          <p:cNvSpPr/>
          <p:nvPr/>
        </p:nvSpPr>
        <p:spPr>
          <a:xfrm>
            <a:off x="3916363" y="2279650"/>
            <a:ext cx="506412" cy="2382838"/>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9" name="文本框 28"/>
          <p:cNvSpPr txBox="1">
            <a:spLocks noChangeArrowheads="1"/>
          </p:cNvSpPr>
          <p:nvPr/>
        </p:nvSpPr>
        <p:spPr bwMode="auto">
          <a:xfrm>
            <a:off x="4675188" y="2127250"/>
            <a:ext cx="1741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2700">
                <a:ea typeface="宋体" panose="02010600030101010101" pitchFamily="2" charset="-122"/>
              </a:rPr>
              <a:t>Bagging</a:t>
            </a:r>
            <a:endParaRPr lang="zh-CN" altLang="en-US" sz="2700">
              <a:ea typeface="宋体" panose="02010600030101010101" pitchFamily="2" charset="-122"/>
            </a:endParaRPr>
          </a:p>
        </p:txBody>
      </p:sp>
      <p:sp>
        <p:nvSpPr>
          <p:cNvPr id="30" name="文本框 29"/>
          <p:cNvSpPr txBox="1">
            <a:spLocks noChangeArrowheads="1"/>
          </p:cNvSpPr>
          <p:nvPr/>
        </p:nvSpPr>
        <p:spPr bwMode="auto">
          <a:xfrm>
            <a:off x="4703763" y="3290888"/>
            <a:ext cx="1741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2700">
                <a:ea typeface="宋体" panose="02010600030101010101" pitchFamily="2" charset="-122"/>
              </a:rPr>
              <a:t>Boosting</a:t>
            </a:r>
            <a:endParaRPr lang="zh-CN" altLang="en-US" sz="2700">
              <a:ea typeface="宋体" panose="02010600030101010101" pitchFamily="2" charset="-122"/>
            </a:endParaRPr>
          </a:p>
        </p:txBody>
      </p:sp>
      <p:sp>
        <p:nvSpPr>
          <p:cNvPr id="31" name="文本框 30"/>
          <p:cNvSpPr txBox="1">
            <a:spLocks noChangeArrowheads="1"/>
          </p:cNvSpPr>
          <p:nvPr/>
        </p:nvSpPr>
        <p:spPr bwMode="auto">
          <a:xfrm>
            <a:off x="4710113" y="4344988"/>
            <a:ext cx="1741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2700">
                <a:ea typeface="宋体" panose="02010600030101010101" pitchFamily="2" charset="-122"/>
              </a:rPr>
              <a:t>Stacking</a:t>
            </a:r>
            <a:endParaRPr lang="zh-CN" altLang="en-US" sz="2700">
              <a:ea typeface="宋体" panose="02010600030101010101" pitchFamily="2" charset="-122"/>
            </a:endParaRPr>
          </a:p>
        </p:txBody>
      </p:sp>
    </p:spTree>
    <p:extLst>
      <p:ext uri="{BB962C8B-B14F-4D97-AF65-F5344CB8AC3E}">
        <p14:creationId xmlns:p14="http://schemas.microsoft.com/office/powerpoint/2010/main" val="1346305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ppt_x"/>
                                          </p:val>
                                        </p:tav>
                                      </p:tavLst>
                                    </p:anim>
                                    <p:anim calcmode="lin" valueType="num">
                                      <p:cBhvr additive="base">
                                        <p:cTn id="11" dur="500"/>
                                        <p:tgtEl>
                                          <p:spTgt spid="6"/>
                                        </p:tgtEl>
                                        <p:attrNameLst>
                                          <p:attrName>ppt_y</p:attrName>
                                        </p:attrNameLst>
                                      </p:cBhvr>
                                      <p:tavLst>
                                        <p:tav tm="0">
                                          <p:val>
                                            <p:strVal val="ppt_y"/>
                                          </p:val>
                                        </p:tav>
                                        <p:tav tm="100000">
                                          <p:val>
                                            <p:strVal val="1+ppt_h/2"/>
                                          </p:val>
                                        </p:tav>
                                      </p:tavLst>
                                    </p:anim>
                                    <p:set>
                                      <p:cBhvr>
                                        <p:cTn id="12" dur="1" fill="hold">
                                          <p:stCondLst>
                                            <p:cond delay="499"/>
                                          </p:stCondLst>
                                        </p:cTn>
                                        <p:tgtEl>
                                          <p:spTgt spid="6"/>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ppt_x"/>
                                          </p:val>
                                        </p:tav>
                                      </p:tavLst>
                                    </p:anim>
                                    <p:anim calcmode="lin" valueType="num">
                                      <p:cBhvr additive="base">
                                        <p:cTn id="35" dur="500"/>
                                        <p:tgtEl>
                                          <p:spTgt spid="13"/>
                                        </p:tgtEl>
                                        <p:attrNameLst>
                                          <p:attrName>ppt_y</p:attrName>
                                        </p:attrNameLst>
                                      </p:cBhvr>
                                      <p:tavLst>
                                        <p:tav tm="0">
                                          <p:val>
                                            <p:strVal val="ppt_y"/>
                                          </p:val>
                                        </p:tav>
                                        <p:tav tm="100000">
                                          <p:val>
                                            <p:strVal val="1+ppt_h/2"/>
                                          </p:val>
                                        </p:tav>
                                      </p:tavLst>
                                    </p:anim>
                                    <p:set>
                                      <p:cBhvr>
                                        <p:cTn id="36" dur="1" fill="hold">
                                          <p:stCondLst>
                                            <p:cond delay="499"/>
                                          </p:stCondLst>
                                        </p:cTn>
                                        <p:tgtEl>
                                          <p:spTgt spid="13"/>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14"/>
                                        </p:tgtEl>
                                        <p:attrNameLst>
                                          <p:attrName>ppt_x</p:attrName>
                                        </p:attrNameLst>
                                      </p:cBhvr>
                                      <p:tavLst>
                                        <p:tav tm="0">
                                          <p:val>
                                            <p:strVal val="ppt_x"/>
                                          </p:val>
                                        </p:tav>
                                        <p:tav tm="100000">
                                          <p:val>
                                            <p:strVal val="ppt_x"/>
                                          </p:val>
                                        </p:tav>
                                      </p:tavLst>
                                    </p:anim>
                                    <p:anim calcmode="lin" valueType="num">
                                      <p:cBhvr additive="base">
                                        <p:cTn id="39" dur="500"/>
                                        <p:tgtEl>
                                          <p:spTgt spid="14"/>
                                        </p:tgtEl>
                                        <p:attrNameLst>
                                          <p:attrName>ppt_y</p:attrName>
                                        </p:attrNameLst>
                                      </p:cBhvr>
                                      <p:tavLst>
                                        <p:tav tm="0">
                                          <p:val>
                                            <p:strVal val="ppt_y"/>
                                          </p:val>
                                        </p:tav>
                                        <p:tav tm="100000">
                                          <p:val>
                                            <p:strVal val="1+ppt_h/2"/>
                                          </p:val>
                                        </p:tav>
                                      </p:tavLst>
                                    </p:anim>
                                    <p:set>
                                      <p:cBhvr>
                                        <p:cTn id="40" dur="1" fill="hold">
                                          <p:stCondLst>
                                            <p:cond delay="499"/>
                                          </p:stCondLst>
                                        </p:cTn>
                                        <p:tgtEl>
                                          <p:spTgt spid="14"/>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
                                          </p:val>
                                        </p:tav>
                                      </p:tavLst>
                                    </p:anim>
                                    <p:anim calcmode="lin" valueType="num">
                                      <p:cBhvr additive="base">
                                        <p:cTn id="43" dur="500"/>
                                        <p:tgtEl>
                                          <p:spTgt spid="16"/>
                                        </p:tgtEl>
                                        <p:attrNameLst>
                                          <p:attrName>ppt_y</p:attrName>
                                        </p:attrNameLst>
                                      </p:cBhvr>
                                      <p:tavLst>
                                        <p:tav tm="0">
                                          <p:val>
                                            <p:strVal val="ppt_y"/>
                                          </p:val>
                                        </p:tav>
                                        <p:tav tm="100000">
                                          <p:val>
                                            <p:strVal val="1+ppt_h/2"/>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20"/>
                                        </p:tgtEl>
                                        <p:attrNameLst>
                                          <p:attrName>ppt_x</p:attrName>
                                        </p:attrNameLst>
                                      </p:cBhvr>
                                      <p:tavLst>
                                        <p:tav tm="0">
                                          <p:val>
                                            <p:strVal val="ppt_x"/>
                                          </p:val>
                                        </p:tav>
                                        <p:tav tm="100000">
                                          <p:val>
                                            <p:strVal val="ppt_x"/>
                                          </p:val>
                                        </p:tav>
                                      </p:tavLst>
                                    </p:anim>
                                    <p:anim calcmode="lin" valueType="num">
                                      <p:cBhvr additive="base">
                                        <p:cTn id="51" dur="500"/>
                                        <p:tgtEl>
                                          <p:spTgt spid="20"/>
                                        </p:tgtEl>
                                        <p:attrNameLst>
                                          <p:attrName>ppt_y</p:attrName>
                                        </p:attrNameLst>
                                      </p:cBhvr>
                                      <p:tavLst>
                                        <p:tav tm="0">
                                          <p:val>
                                            <p:strVal val="ppt_y"/>
                                          </p:val>
                                        </p:tav>
                                        <p:tav tm="100000">
                                          <p:val>
                                            <p:strVal val="1+ppt_h/2"/>
                                          </p:val>
                                        </p:tav>
                                      </p:tavLst>
                                    </p:anim>
                                    <p:set>
                                      <p:cBhvr>
                                        <p:cTn id="52" dur="1" fill="hold">
                                          <p:stCondLst>
                                            <p:cond delay="499"/>
                                          </p:stCondLst>
                                        </p:cTn>
                                        <p:tgtEl>
                                          <p:spTgt spid="20"/>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22"/>
                                        </p:tgtEl>
                                        <p:attrNameLst>
                                          <p:attrName>ppt_x</p:attrName>
                                        </p:attrNameLst>
                                      </p:cBhvr>
                                      <p:tavLst>
                                        <p:tav tm="0">
                                          <p:val>
                                            <p:strVal val="ppt_x"/>
                                          </p:val>
                                        </p:tav>
                                        <p:tav tm="100000">
                                          <p:val>
                                            <p:strVal val="ppt_x"/>
                                          </p:val>
                                        </p:tav>
                                      </p:tavLst>
                                    </p:anim>
                                    <p:anim calcmode="lin" valueType="num">
                                      <p:cBhvr additive="base">
                                        <p:cTn id="59" dur="500"/>
                                        <p:tgtEl>
                                          <p:spTgt spid="22"/>
                                        </p:tgtEl>
                                        <p:attrNameLst>
                                          <p:attrName>ppt_y</p:attrName>
                                        </p:attrNameLst>
                                      </p:cBhvr>
                                      <p:tavLst>
                                        <p:tav tm="0">
                                          <p:val>
                                            <p:strVal val="ppt_y"/>
                                          </p:val>
                                        </p:tav>
                                        <p:tav tm="100000">
                                          <p:val>
                                            <p:strVal val="1+ppt_h/2"/>
                                          </p:val>
                                        </p:tav>
                                      </p:tavLst>
                                    </p:anim>
                                    <p:set>
                                      <p:cBhvr>
                                        <p:cTn id="60" dur="1" fill="hold">
                                          <p:stCondLst>
                                            <p:cond delay="499"/>
                                          </p:stCondLst>
                                        </p:cTn>
                                        <p:tgtEl>
                                          <p:spTgt spid="22"/>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42" presetClass="path" presetSubtype="0" accel="50000" decel="50000" fill="hold" grpId="0" nodeType="withEffect">
                                  <p:stCondLst>
                                    <p:cond delay="0"/>
                                  </p:stCondLst>
                                  <p:childTnLst>
                                    <p:animMotion origin="layout" path="M 0.00399 -2.96296E-6 L 0.00798 0.26898 " pathEditMode="relative" rAng="0" ptsTypes="AA">
                                      <p:cBhvr>
                                        <p:cTn id="66" dur="2000" fill="hold"/>
                                        <p:tgtEl>
                                          <p:spTgt spid="2"/>
                                        </p:tgtEl>
                                        <p:attrNameLst>
                                          <p:attrName>ppt_x</p:attrName>
                                          <p:attrName>ppt_y</p:attrName>
                                        </p:attrNameLst>
                                      </p:cBhvr>
                                      <p:rCtr x="191" y="13449"/>
                                    </p:animMotion>
                                  </p:childTnLst>
                                </p:cTn>
                              </p:par>
                              <p:par>
                                <p:cTn id="67" presetID="42"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ppt_x"/>
                                          </p:val>
                                        </p:tav>
                                        <p:tav tm="100000">
                                          <p:val>
                                            <p:strVal val="#ppt_x"/>
                                          </p:val>
                                        </p:tav>
                                      </p:tavLst>
                                    </p:anim>
                                    <p:anim calcmode="lin" valueType="num">
                                      <p:cBhvr additive="base">
                                        <p:cTn id="75" dur="500" fill="hold"/>
                                        <p:tgtEl>
                                          <p:spTgt spid="29"/>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mph" presetSubtype="2" fill="hold" grpId="1" nodeType="clickEffect">
                                  <p:stCondLst>
                                    <p:cond delay="0"/>
                                  </p:stCondLst>
                                  <p:childTnLst>
                                    <p:animClr clrSpc="rgb" dir="cw">
                                      <p:cBhvr override="childStyle">
                                        <p:cTn id="87" dur="2000" fill="hold"/>
                                        <p:tgtEl>
                                          <p:spTgt spid="30"/>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8" grpId="0" animBg="1"/>
      <p:bldP spid="9" grpId="0"/>
      <p:bldP spid="10" grpId="0" animBg="1"/>
      <p:bldP spid="11" grpId="0"/>
      <p:bldP spid="12" grpId="0"/>
      <p:bldP spid="13" grpId="0" animBg="1"/>
      <p:bldP spid="14" grpId="0"/>
      <p:bldP spid="21" grpId="0"/>
      <p:bldP spid="22" grpId="0"/>
      <p:bldP spid="28" grpId="0" animBg="1"/>
      <p:bldP spid="29" grpId="0"/>
      <p:bldP spid="30" grpId="0"/>
      <p:bldP spid="30" grpId="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23850" y="1341438"/>
            <a:ext cx="1655763" cy="647700"/>
          </a:xfrm>
        </p:spPr>
        <p:txBody>
          <a:bodyPr/>
          <a:lstStyle/>
          <a:p>
            <a:r>
              <a:rPr lang="en-US" altLang="zh-CN" sz="2800" smtClean="0"/>
              <a:t>Bagging</a:t>
            </a:r>
            <a:endParaRPr lang="zh-CN" altLang="en-US" sz="2800" smtClean="0"/>
          </a:p>
        </p:txBody>
      </p:sp>
      <p:pic>
        <p:nvPicPr>
          <p:cNvPr id="1843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357438"/>
            <a:ext cx="74168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71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323850" y="1341438"/>
            <a:ext cx="1727200" cy="647700"/>
          </a:xfrm>
        </p:spPr>
        <p:txBody>
          <a:bodyPr/>
          <a:lstStyle/>
          <a:p>
            <a:r>
              <a:rPr lang="en-US" altLang="zh-CN" sz="2800" smtClean="0"/>
              <a:t>Stacking</a:t>
            </a:r>
            <a:endParaRPr lang="zh-CN" altLang="en-US" sz="2800" smtClean="0"/>
          </a:p>
        </p:txBody>
      </p:sp>
      <p:pic>
        <p:nvPicPr>
          <p:cNvPr id="1945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916113"/>
            <a:ext cx="61118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5817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23850" y="1341438"/>
            <a:ext cx="1727200" cy="647700"/>
          </a:xfrm>
        </p:spPr>
        <p:txBody>
          <a:bodyPr/>
          <a:lstStyle/>
          <a:p>
            <a:r>
              <a:rPr lang="en-US" altLang="zh-CN" sz="2800" smtClean="0"/>
              <a:t>Boosting</a:t>
            </a:r>
            <a:endParaRPr lang="zh-CN" altLang="en-US" sz="2800" smtClean="0"/>
          </a:p>
        </p:txBody>
      </p:sp>
      <p:pic>
        <p:nvPicPr>
          <p:cNvPr id="2150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89138"/>
            <a:ext cx="66960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560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AdaBoost</a:t>
            </a:r>
            <a:endParaRPr lang="zh-CN" altLang="en-US" smtClean="0"/>
          </a:p>
        </p:txBody>
      </p:sp>
      <p:sp>
        <p:nvSpPr>
          <p:cNvPr id="23555" name="内容占位符 2"/>
          <p:cNvSpPr>
            <a:spLocks noGrp="1"/>
          </p:cNvSpPr>
          <p:nvPr>
            <p:ph idx="1"/>
          </p:nvPr>
        </p:nvSpPr>
        <p:spPr/>
        <p:txBody>
          <a:bodyPr/>
          <a:lstStyle/>
          <a:p>
            <a:r>
              <a:rPr lang="zh-CN" altLang="en-US" sz="2400" smtClean="0"/>
              <a:t>基本思路</a:t>
            </a:r>
            <a:endParaRPr lang="en-US" altLang="zh-CN" sz="2400" smtClean="0"/>
          </a:p>
          <a:p>
            <a:endParaRPr lang="en-US" altLang="zh-CN" sz="2400" smtClean="0"/>
          </a:p>
          <a:p>
            <a:r>
              <a:rPr lang="zh-CN" altLang="en-US" sz="2400" smtClean="0"/>
              <a:t>算法</a:t>
            </a:r>
            <a:endParaRPr lang="en-US" altLang="zh-CN" sz="2400" smtClean="0"/>
          </a:p>
          <a:p>
            <a:endParaRPr lang="en-US" altLang="zh-CN" sz="2400" smtClean="0"/>
          </a:p>
          <a:p>
            <a:r>
              <a:rPr lang="zh-CN" altLang="en-US" sz="2400" smtClean="0"/>
              <a:t>算法解释</a:t>
            </a:r>
          </a:p>
        </p:txBody>
      </p:sp>
    </p:spTree>
    <p:extLst>
      <p:ext uri="{BB962C8B-B14F-4D97-AF65-F5344CB8AC3E}">
        <p14:creationId xmlns:p14="http://schemas.microsoft.com/office/powerpoint/2010/main" val="1425011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第二部分</a:t>
            </a:r>
            <a:r>
              <a:rPr lang="en-US" altLang="zh-CN" sz="4050" dirty="0" smtClean="0"/>
              <a:t/>
            </a:r>
            <a:br>
              <a:rPr lang="en-US" altLang="zh-CN" sz="4050" dirty="0" smtClean="0"/>
            </a:br>
            <a:r>
              <a:rPr lang="en-US" altLang="zh-CN" sz="4050" dirty="0" smtClean="0"/>
              <a:t>Gradient </a:t>
            </a:r>
            <a:r>
              <a:rPr lang="en-US" altLang="zh-CN" sz="4050" dirty="0"/>
              <a:t>Boosting Decision Tree</a:t>
            </a:r>
            <a:endParaRPr lang="zh-CN" altLang="en-US" sz="4050" dirty="0"/>
          </a:p>
        </p:txBody>
      </p:sp>
      <p:sp>
        <p:nvSpPr>
          <p:cNvPr id="3" name="副标题 2"/>
          <p:cNvSpPr>
            <a:spLocks noGrp="1"/>
          </p:cNvSpPr>
          <p:nvPr>
            <p:ph type="subTitle" idx="1"/>
          </p:nvPr>
        </p:nvSpPr>
        <p:spPr/>
        <p:txBody>
          <a:bodyPr/>
          <a:lstStyle/>
          <a:p>
            <a:r>
              <a:rPr lang="zh-CN" altLang="en-US" dirty="0"/>
              <a:t>王新</a:t>
            </a:r>
            <a:r>
              <a:rPr lang="zh-CN" altLang="en-US" dirty="0" smtClean="0"/>
              <a:t>宇 </a:t>
            </a:r>
            <a:r>
              <a:rPr lang="en-US" altLang="zh-CN" dirty="0" smtClean="0"/>
              <a:t>51174500050</a:t>
            </a:r>
            <a:endParaRPr lang="zh-CN" altLang="en-US" dirty="0"/>
          </a:p>
        </p:txBody>
      </p:sp>
    </p:spTree>
    <p:extLst>
      <p:ext uri="{BB962C8B-B14F-4D97-AF65-F5344CB8AC3E}">
        <p14:creationId xmlns:p14="http://schemas.microsoft.com/office/powerpoint/2010/main" val="2842665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8336627" cy="994172"/>
          </a:xfrm>
        </p:spPr>
        <p:txBody>
          <a:bodyPr>
            <a:normAutofit fontScale="90000"/>
          </a:bodyPr>
          <a:lstStyle/>
          <a:p>
            <a:r>
              <a:rPr lang="en-US" altLang="zh-CN" dirty="0" smtClean="0"/>
              <a:t>GBDT=GB(Gradient </a:t>
            </a:r>
            <a:r>
              <a:rPr lang="en-US" altLang="zh-CN" dirty="0"/>
              <a:t>Boosting)+DT(Decision Tree</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sz="2800" dirty="0" smtClean="0"/>
              <a:t>最初</a:t>
            </a:r>
            <a:r>
              <a:rPr lang="en-US" altLang="zh-CN" sz="2800" dirty="0" smtClean="0"/>
              <a:t>GBDT</a:t>
            </a:r>
          </a:p>
          <a:p>
            <a:r>
              <a:rPr lang="en-US" altLang="zh-CN" sz="2800" dirty="0" err="1" smtClean="0"/>
              <a:t>XGBoost</a:t>
            </a:r>
            <a:endParaRPr lang="en-US" altLang="zh-CN" sz="2800" dirty="0" smtClean="0"/>
          </a:p>
          <a:p>
            <a:pPr marL="0" indent="0">
              <a:buNone/>
            </a:pPr>
            <a:endParaRPr lang="en-US" altLang="zh-CN" sz="2800" dirty="0" smtClean="0"/>
          </a:p>
          <a:p>
            <a:pPr marL="0" indent="0">
              <a:buNone/>
            </a:pPr>
            <a:r>
              <a:rPr lang="en-US" altLang="zh-CN" sz="2800" dirty="0"/>
              <a:t> </a:t>
            </a:r>
            <a:r>
              <a:rPr lang="en-US" altLang="zh-CN" sz="2800" dirty="0" smtClean="0"/>
              <a:t> </a:t>
            </a:r>
            <a:r>
              <a:rPr lang="zh-CN" altLang="en-US" sz="2800" dirty="0" smtClean="0"/>
              <a:t>注：广义</a:t>
            </a:r>
            <a:r>
              <a:rPr lang="zh-CN" altLang="en-US" sz="2800" dirty="0"/>
              <a:t>上</a:t>
            </a:r>
            <a:r>
              <a:rPr lang="en-US" altLang="zh-CN" sz="2800" dirty="0"/>
              <a:t>GBDT</a:t>
            </a:r>
            <a:r>
              <a:rPr lang="zh-CN" altLang="en-US" sz="2800" dirty="0"/>
              <a:t>泛指所有梯度提升树算法，</a:t>
            </a:r>
            <a:r>
              <a:rPr lang="en-US" altLang="zh-CN" sz="2800" dirty="0" err="1" smtClean="0"/>
              <a:t>XGboost</a:t>
            </a:r>
            <a:r>
              <a:rPr lang="zh-CN" altLang="en-US" sz="2800" dirty="0"/>
              <a:t>也是</a:t>
            </a:r>
            <a:r>
              <a:rPr lang="en-US" altLang="zh-CN" sz="2800" dirty="0"/>
              <a:t>GBDT</a:t>
            </a:r>
            <a:r>
              <a:rPr lang="zh-CN" altLang="en-US" sz="2800" dirty="0"/>
              <a:t>的</a:t>
            </a:r>
            <a:r>
              <a:rPr lang="en-US" altLang="zh-CN" sz="2800" dirty="0"/>
              <a:t>	</a:t>
            </a:r>
            <a:r>
              <a:rPr lang="zh-CN" altLang="en-US" sz="2800" dirty="0"/>
              <a:t>一种。在这里，我们所讲的</a:t>
            </a:r>
            <a:r>
              <a:rPr lang="en-US" altLang="zh-CN" sz="2800" dirty="0" smtClean="0"/>
              <a:t>GBDT</a:t>
            </a:r>
            <a:r>
              <a:rPr lang="zh-CN" altLang="en-US" sz="2800" dirty="0" smtClean="0"/>
              <a:t>特指“</a:t>
            </a:r>
            <a:r>
              <a:rPr lang="en-US" altLang="zh-CN" sz="2800" dirty="0"/>
              <a:t>Greedy function 	approximation: A gradient boosting machine.</a:t>
            </a:r>
            <a:r>
              <a:rPr lang="zh-CN" altLang="en-US" sz="2800" dirty="0"/>
              <a:t>”中的</a:t>
            </a:r>
            <a:r>
              <a:rPr lang="en-US" altLang="zh-CN" sz="2800" dirty="0"/>
              <a:t>GBDT</a:t>
            </a:r>
            <a:r>
              <a:rPr lang="zh-CN" altLang="en-US" sz="2800" dirty="0"/>
              <a:t>。</a:t>
            </a:r>
            <a:endParaRPr lang="en-US" altLang="zh-CN" sz="2800" dirty="0" smtClean="0"/>
          </a:p>
          <a:p>
            <a:endParaRPr lang="en-US" altLang="zh-CN" sz="2800" dirty="0" smtClean="0"/>
          </a:p>
          <a:p>
            <a:endParaRPr lang="en-US" altLang="zh-CN" sz="2800" dirty="0" smtClean="0"/>
          </a:p>
          <a:p>
            <a:pPr marL="0" indent="0">
              <a:buNone/>
            </a:pPr>
            <a:endParaRPr lang="zh-CN" altLang="en-US" sz="2800" dirty="0"/>
          </a:p>
        </p:txBody>
      </p:sp>
    </p:spTree>
    <p:extLst>
      <p:ext uri="{BB962C8B-B14F-4D97-AF65-F5344CB8AC3E}">
        <p14:creationId xmlns:p14="http://schemas.microsoft.com/office/powerpoint/2010/main" val="2489796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GB</a:t>
            </a:r>
            <a:r>
              <a:rPr lang="en-US" altLang="zh-CN" dirty="0" smtClean="0"/>
              <a:t>(Gradient Boosting)</a:t>
            </a:r>
            <a:endParaRPr lang="zh-CN" altLang="en-US" dirty="0"/>
          </a:p>
        </p:txBody>
      </p:sp>
      <p:sp>
        <p:nvSpPr>
          <p:cNvPr id="3" name="内容占位符 2"/>
          <p:cNvSpPr>
            <a:spLocks noGrp="1"/>
          </p:cNvSpPr>
          <p:nvPr>
            <p:ph idx="1"/>
          </p:nvPr>
        </p:nvSpPr>
        <p:spPr>
          <a:xfrm>
            <a:off x="4330933" y="2367945"/>
            <a:ext cx="4447307" cy="1037315"/>
          </a:xfrm>
        </p:spPr>
        <p:txBody>
          <a:bodyPr>
            <a:noAutofit/>
          </a:bodyPr>
          <a:lstStyle/>
          <a:p>
            <a:pPr marL="0" indent="0">
              <a:buNone/>
            </a:pPr>
            <a:r>
              <a:rPr lang="en-US" altLang="zh-CN" sz="3600" dirty="0"/>
              <a:t>Traditional </a:t>
            </a:r>
            <a:r>
              <a:rPr lang="en-US" altLang="zh-CN" sz="3600" dirty="0">
                <a:solidFill>
                  <a:srgbClr val="FF0000"/>
                </a:solidFill>
              </a:rPr>
              <a:t>Boosting</a:t>
            </a:r>
            <a:r>
              <a:rPr lang="en-US" altLang="zh-CN" sz="3600" dirty="0"/>
              <a:t> </a:t>
            </a:r>
          </a:p>
          <a:p>
            <a:pPr marL="0" indent="0">
              <a:buNone/>
            </a:pPr>
            <a:r>
              <a:rPr lang="en-US" altLang="zh-CN" sz="3600" dirty="0">
                <a:solidFill>
                  <a:srgbClr val="00B050"/>
                </a:solidFill>
              </a:rPr>
              <a:t>Gradient</a:t>
            </a:r>
            <a:r>
              <a:rPr lang="en-US" altLang="zh-CN" sz="3600" dirty="0"/>
              <a:t> Descent</a:t>
            </a:r>
            <a:endParaRPr lang="en-US" altLang="zh-CN" sz="3600" dirty="0">
              <a:solidFill>
                <a:srgbClr val="FF0000"/>
              </a:solidFill>
            </a:endParaRPr>
          </a:p>
        </p:txBody>
      </p:sp>
      <p:sp>
        <p:nvSpPr>
          <p:cNvPr id="4" name="文本框 3"/>
          <p:cNvSpPr txBox="1"/>
          <p:nvPr/>
        </p:nvSpPr>
        <p:spPr>
          <a:xfrm>
            <a:off x="628650" y="2588072"/>
            <a:ext cx="3261707" cy="1200329"/>
          </a:xfrm>
          <a:prstGeom prst="rect">
            <a:avLst/>
          </a:prstGeom>
          <a:noFill/>
        </p:spPr>
        <p:txBody>
          <a:bodyPr wrap="square" rtlCol="0">
            <a:spAutoFit/>
          </a:bodyPr>
          <a:lstStyle/>
          <a:p>
            <a:pPr marL="171450" indent="-171450">
              <a:lnSpc>
                <a:spcPct val="90000"/>
              </a:lnSpc>
              <a:spcBef>
                <a:spcPts val="750"/>
              </a:spcBef>
              <a:buFont typeface="Arial" panose="020B0604020202020204" pitchFamily="34" charset="0"/>
              <a:buChar char="•"/>
            </a:pPr>
            <a:r>
              <a:rPr lang="en-US" altLang="zh-CN" sz="3000" dirty="0">
                <a:solidFill>
                  <a:srgbClr val="00B050"/>
                </a:solidFill>
                <a:sym typeface="Wingdings" panose="05000000000000000000" pitchFamily="2" charset="2"/>
              </a:rPr>
              <a:t>Gradient</a:t>
            </a:r>
            <a:r>
              <a:rPr lang="en-US" altLang="zh-CN" sz="3000" dirty="0">
                <a:sym typeface="Wingdings" panose="05000000000000000000" pitchFamily="2" charset="2"/>
              </a:rPr>
              <a:t> </a:t>
            </a:r>
            <a:r>
              <a:rPr lang="en-US" altLang="zh-CN" sz="3000" dirty="0">
                <a:solidFill>
                  <a:srgbClr val="FF0000"/>
                </a:solidFill>
              </a:rPr>
              <a:t>Boosting</a:t>
            </a:r>
          </a:p>
          <a:p>
            <a:endParaRPr lang="zh-CN" altLang="en-US" dirty="0"/>
          </a:p>
        </p:txBody>
      </p:sp>
      <p:cxnSp>
        <p:nvCxnSpPr>
          <p:cNvPr id="6" name="直接箭头连接符 5"/>
          <p:cNvCxnSpPr/>
          <p:nvPr/>
        </p:nvCxnSpPr>
        <p:spPr>
          <a:xfrm flipV="1">
            <a:off x="3890357" y="2588073"/>
            <a:ext cx="440576" cy="219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4" idx="3"/>
          </p:cNvCxnSpPr>
          <p:nvPr/>
        </p:nvCxnSpPr>
        <p:spPr>
          <a:xfrm>
            <a:off x="3890357" y="2934321"/>
            <a:ext cx="440576" cy="254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583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Traditional Boosting </a:t>
            </a:r>
            <a:r>
              <a:rPr lang="en-US" altLang="zh-CN" dirty="0" smtClean="0">
                <a:sym typeface="Wingdings" panose="05000000000000000000" pitchFamily="2" charset="2"/>
              </a:rPr>
              <a:t> Gradient Boosting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US" altLang="zh-CN" dirty="0" smtClean="0"/>
                  <a:t>Boosting</a:t>
                </a:r>
                <a:r>
                  <a:rPr lang="zh-CN" altLang="en-US" dirty="0" smtClean="0"/>
                  <a:t>是一种加法（</a:t>
                </a:r>
                <a:r>
                  <a:rPr lang="en-US" altLang="zh-CN" dirty="0" smtClean="0"/>
                  <a:t>additive</a:t>
                </a:r>
                <a:r>
                  <a:rPr lang="zh-CN" altLang="en-US" dirty="0" smtClean="0"/>
                  <a:t>）模型</a:t>
                </a:r>
                <a:endParaRPr lang="en-US" altLang="zh-CN" dirty="0" smtClean="0"/>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pt-BR" altLang="zh-CN" i="1" smtClean="0">
                              <a:latin typeface="Cambria Math" panose="02040503050406030204" pitchFamily="18" charset="0"/>
                            </a:rPr>
                          </m:ctrlPr>
                        </m:dPr>
                        <m:e>
                          <m:r>
                            <a:rPr lang="pt-BR" altLang="zh-CN" i="1" smtClean="0">
                              <a:latin typeface="Cambria Math" panose="02040503050406030204" pitchFamily="18" charset="0"/>
                            </a:rPr>
                            <m:t>𝑥</m:t>
                          </m:r>
                        </m:e>
                      </m:d>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r>
                            <a:rPr lang="zh-CN" altLang="en-US" b="0" i="1" smtClean="0">
                              <a:latin typeface="Cambria Math" panose="02040503050406030204" pitchFamily="18" charset="0"/>
                            </a:rPr>
                            <m:t>𝛽</m:t>
                          </m:r>
                          <m:r>
                            <a:rPr lang="en-US" altLang="zh-CN" b="0" i="1" baseline="-25000" smtClean="0">
                              <a:latin typeface="Cambria Math" panose="02040503050406030204" pitchFamily="18" charset="0"/>
                            </a:rPr>
                            <m:t>𝑡</m:t>
                          </m:r>
                          <m:d>
                            <m:dPr>
                              <m:ctrlPr>
                                <a:rPr lang="pt-BR" altLang="zh-CN" i="1" smtClean="0">
                                  <a:latin typeface="Cambria Math" panose="02040503050406030204" pitchFamily="18" charset="0"/>
                                </a:rPr>
                              </m:ctrlPr>
                            </m:dPr>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d>
                        </m:e>
                      </m:nary>
                    </m:oMath>
                  </m:oMathPara>
                </a14:m>
                <a:endParaRPr lang="en-US" altLang="zh-CN" dirty="0" smtClean="0"/>
              </a:p>
              <a:p>
                <a:pPr marL="0" indent="0">
                  <a:buNone/>
                </a:pPr>
                <a:endParaRPr lang="en-US" altLang="zh-CN" dirty="0" smtClean="0"/>
              </a:p>
              <a:p>
                <a:r>
                  <a:rPr lang="en-US" altLang="zh-CN" dirty="0" smtClean="0"/>
                  <a:t>Boosting</a:t>
                </a:r>
                <a:r>
                  <a:rPr lang="zh-CN" altLang="en-US" dirty="0" smtClean="0"/>
                  <a:t>是一种范围很大的理念，</a:t>
                </a:r>
                <a:r>
                  <a:rPr lang="en-US" altLang="zh-CN" dirty="0" smtClean="0">
                    <a:sym typeface="Wingdings" panose="05000000000000000000" pitchFamily="2" charset="2"/>
                  </a:rPr>
                  <a:t> Gradient Boosting </a:t>
                </a:r>
                <a:r>
                  <a:rPr lang="zh-CN" altLang="en-US" dirty="0" smtClean="0">
                    <a:sym typeface="Wingdings" panose="05000000000000000000" pitchFamily="2" charset="2"/>
                  </a:rPr>
                  <a:t>是其中一种</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81" t="-3323" b="-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046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Traditional </a:t>
            </a:r>
            <a:r>
              <a:rPr lang="en-US" altLang="zh-CN" dirty="0" smtClean="0"/>
              <a:t>Boosting </a:t>
            </a:r>
            <a:r>
              <a:rPr lang="en-US" altLang="zh-CN" dirty="0">
                <a:sym typeface="Wingdings" panose="05000000000000000000" pitchFamily="2" charset="2"/>
              </a:rPr>
              <a:t> Gradient Boosting </a:t>
            </a:r>
            <a:endParaRPr lang="zh-CN" altLang="en-US" dirty="0"/>
          </a:p>
        </p:txBody>
      </p:sp>
      <p:sp>
        <p:nvSpPr>
          <p:cNvPr id="3" name="内容占位符 2"/>
          <p:cNvSpPr>
            <a:spLocks noGrp="1"/>
          </p:cNvSpPr>
          <p:nvPr>
            <p:ph idx="1"/>
          </p:nvPr>
        </p:nvSpPr>
        <p:spPr/>
        <p:txBody>
          <a:bodyPr/>
          <a:lstStyle/>
          <a:p>
            <a:r>
              <a:rPr lang="en-US" altLang="zh-CN" dirty="0"/>
              <a:t>Traditional </a:t>
            </a:r>
            <a:r>
              <a:rPr lang="en-US" altLang="zh-CN" dirty="0" smtClean="0"/>
              <a:t> Boost</a:t>
            </a:r>
            <a:r>
              <a:rPr lang="zh-CN" altLang="en-US" dirty="0" smtClean="0"/>
              <a:t>：每一次迭代增加</a:t>
            </a:r>
            <a:r>
              <a:rPr lang="zh-CN" altLang="en-US" dirty="0"/>
              <a:t>分错的点的权重，减少分对的点的</a:t>
            </a:r>
            <a:r>
              <a:rPr lang="zh-CN" altLang="en-US" dirty="0" smtClean="0"/>
              <a:t>权重，使得</a:t>
            </a:r>
            <a:r>
              <a:rPr lang="zh-CN" altLang="en-US" dirty="0"/>
              <a:t>某些点</a:t>
            </a:r>
            <a:r>
              <a:rPr lang="zh-CN" altLang="en-US" dirty="0" smtClean="0"/>
              <a:t>如果</a:t>
            </a:r>
            <a:r>
              <a:rPr lang="zh-CN" altLang="en-US" dirty="0"/>
              <a:t>总</a:t>
            </a:r>
            <a:r>
              <a:rPr lang="zh-CN" altLang="en-US" dirty="0" smtClean="0"/>
              <a:t>被</a:t>
            </a:r>
            <a:r>
              <a:rPr lang="zh-CN" altLang="en-US" dirty="0"/>
              <a:t>分</a:t>
            </a:r>
            <a:r>
              <a:rPr lang="zh-CN" altLang="en-US" dirty="0" smtClean="0"/>
              <a:t>错就</a:t>
            </a:r>
            <a:r>
              <a:rPr lang="zh-CN" altLang="en-US" dirty="0"/>
              <a:t>会</a:t>
            </a:r>
            <a:r>
              <a:rPr lang="zh-CN" altLang="en-US" dirty="0" smtClean="0"/>
              <a:t>被</a:t>
            </a:r>
            <a:r>
              <a:rPr lang="zh-CN" altLang="en-US" dirty="0"/>
              <a:t>重点关注</a:t>
            </a:r>
            <a:r>
              <a:rPr lang="zh-CN" altLang="en-US" dirty="0" smtClean="0"/>
              <a:t>。</a:t>
            </a:r>
            <a:endParaRPr lang="en-US" altLang="zh-CN" dirty="0" smtClean="0"/>
          </a:p>
          <a:p>
            <a:pPr marL="0" indent="0">
              <a:buNone/>
            </a:pPr>
            <a:endParaRPr lang="en-US" altLang="zh-CN" dirty="0" smtClean="0"/>
          </a:p>
          <a:p>
            <a:r>
              <a:rPr lang="en-US" altLang="zh-CN" dirty="0" smtClean="0"/>
              <a:t>Gradient Boosting</a:t>
            </a:r>
            <a:r>
              <a:rPr lang="zh-CN" altLang="en-US" dirty="0" smtClean="0"/>
              <a:t>：</a:t>
            </a:r>
            <a:r>
              <a:rPr lang="zh-CN" altLang="en-US" dirty="0"/>
              <a:t>每一次的计算是为了减少上一次的残差</a:t>
            </a:r>
            <a:r>
              <a:rPr lang="en-US" altLang="zh-CN" dirty="0"/>
              <a:t>(residual)</a:t>
            </a:r>
            <a:r>
              <a:rPr lang="zh-CN" altLang="en-US" dirty="0"/>
              <a:t>，而为了消除残差</a:t>
            </a:r>
            <a:r>
              <a:rPr lang="zh-CN" altLang="en-US" dirty="0" smtClean="0"/>
              <a:t>，在</a:t>
            </a:r>
            <a:r>
              <a:rPr lang="zh-CN" altLang="en-US" dirty="0"/>
              <a:t>其</a:t>
            </a:r>
            <a:r>
              <a:rPr lang="zh-CN" altLang="en-US" dirty="0" smtClean="0"/>
              <a:t>减少方向</a:t>
            </a:r>
            <a:r>
              <a:rPr lang="zh-CN" altLang="en-US" dirty="0"/>
              <a:t>上建立一个新的模型。</a:t>
            </a:r>
          </a:p>
        </p:txBody>
      </p:sp>
    </p:spTree>
    <p:extLst>
      <p:ext uri="{BB962C8B-B14F-4D97-AF65-F5344CB8AC3E}">
        <p14:creationId xmlns:p14="http://schemas.microsoft.com/office/powerpoint/2010/main" val="2069307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en-US" altLang="zh-CN" dirty="0"/>
              <a:t>Decision </a:t>
            </a:r>
            <a:r>
              <a:rPr lang="en-US" altLang="zh-CN" dirty="0" smtClean="0"/>
              <a:t>Tree &amp; Boosting</a:t>
            </a:r>
          </a:p>
          <a:p>
            <a:r>
              <a:rPr lang="en-US" altLang="zh-CN" dirty="0" smtClean="0"/>
              <a:t>GBDT </a:t>
            </a:r>
            <a:r>
              <a:rPr lang="zh-CN" altLang="en-US" dirty="0" smtClean="0"/>
              <a:t>及其正则化</a:t>
            </a:r>
            <a:endParaRPr lang="en-US" altLang="zh-CN" dirty="0" smtClean="0"/>
          </a:p>
          <a:p>
            <a:r>
              <a:rPr lang="en-US" altLang="zh-CN" dirty="0"/>
              <a:t>Gradient Boosting </a:t>
            </a:r>
            <a:r>
              <a:rPr lang="zh-CN" altLang="en-US" dirty="0"/>
              <a:t>应用于</a:t>
            </a:r>
            <a:r>
              <a:rPr lang="zh-CN" altLang="en-US" dirty="0" smtClean="0"/>
              <a:t>分类</a:t>
            </a:r>
            <a:r>
              <a:rPr lang="zh-CN" altLang="en-US" dirty="0"/>
              <a:t>与</a:t>
            </a:r>
            <a:r>
              <a:rPr lang="zh-CN" altLang="en-US" dirty="0" smtClean="0"/>
              <a:t>回归</a:t>
            </a:r>
            <a:endParaRPr lang="en-US" altLang="zh-CN" dirty="0" smtClean="0"/>
          </a:p>
          <a:p>
            <a:r>
              <a:rPr lang="en-US" altLang="zh-CN" dirty="0" err="1" smtClean="0"/>
              <a:t>XGBoost</a:t>
            </a:r>
            <a:r>
              <a:rPr lang="zh-CN" altLang="en-US" dirty="0"/>
              <a:t>：</a:t>
            </a:r>
            <a:r>
              <a:rPr lang="en-US" altLang="zh-CN" dirty="0" smtClean="0"/>
              <a:t>the STOA </a:t>
            </a:r>
            <a:r>
              <a:rPr lang="en-US" altLang="zh-CN" dirty="0"/>
              <a:t>of </a:t>
            </a:r>
            <a:r>
              <a:rPr lang="en-US" altLang="zh-CN" dirty="0" smtClean="0"/>
              <a:t>GBDT</a:t>
            </a:r>
          </a:p>
          <a:p>
            <a:r>
              <a:rPr lang="en-US" altLang="zh-CN" dirty="0" smtClean="0"/>
              <a:t>GBDT </a:t>
            </a:r>
            <a:r>
              <a:rPr lang="zh-CN" altLang="en-US" dirty="0" smtClean="0"/>
              <a:t>发展和应用</a:t>
            </a:r>
            <a:endParaRPr lang="en-US" altLang="zh-CN" dirty="0" smtClean="0"/>
          </a:p>
          <a:p>
            <a:r>
              <a:rPr lang="en-US" altLang="zh-CN" dirty="0" smtClean="0"/>
              <a:t>Bagging</a:t>
            </a:r>
            <a:r>
              <a:rPr lang="zh-CN" altLang="en-US" dirty="0" smtClean="0"/>
              <a:t>和</a:t>
            </a:r>
            <a:r>
              <a:rPr lang="en-US" altLang="zh-CN" dirty="0" smtClean="0"/>
              <a:t>Boosting</a:t>
            </a:r>
            <a:r>
              <a:rPr lang="zh-CN" altLang="en-US" dirty="0" smtClean="0"/>
              <a:t>集成学习方法比较</a:t>
            </a:r>
            <a:endParaRPr lang="zh-CN" altLang="en-US" dirty="0"/>
          </a:p>
        </p:txBody>
      </p:sp>
    </p:spTree>
    <p:extLst>
      <p:ext uri="{BB962C8B-B14F-4D97-AF65-F5344CB8AC3E}">
        <p14:creationId xmlns:p14="http://schemas.microsoft.com/office/powerpoint/2010/main" val="2706142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Gradient Descent </a:t>
            </a:r>
            <a:r>
              <a:rPr lang="en-US" altLang="zh-CN" dirty="0">
                <a:sym typeface="Wingdings" panose="05000000000000000000" pitchFamily="2" charset="2"/>
              </a:rPr>
              <a:t> Gradient Boosting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𝐹</m:t>
                      </m:r>
                      <m:d>
                        <m:dPr>
                          <m:ctrlPr>
                            <a:rPr lang="pt-BR" altLang="zh-CN" i="1">
                              <a:latin typeface="Cambria Math" panose="02040503050406030204" pitchFamily="18" charset="0"/>
                            </a:rPr>
                          </m:ctrlPr>
                        </m:dPr>
                        <m:e>
                          <m:r>
                            <a:rPr lang="pt-BR" altLang="zh-CN" i="1">
                              <a:latin typeface="Cambria Math" panose="02040503050406030204" pitchFamily="18" charset="0"/>
                            </a:rPr>
                            <m:t>𝑥</m:t>
                          </m:r>
                        </m:e>
                      </m:d>
                      <m:r>
                        <a:rPr lang="pt-BR" altLang="zh-CN" i="1">
                          <a:latin typeface="Cambria Math" panose="02040503050406030204" pitchFamily="18" charset="0"/>
                        </a:rPr>
                        <m:t>=</m:t>
                      </m:r>
                      <m:nary>
                        <m:naryPr>
                          <m:chr m:val="∑"/>
                          <m:ctrlPr>
                            <a:rPr lang="pt-BR"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=0</m:t>
                          </m:r>
                        </m:sub>
                        <m:sup>
                          <m:r>
                            <a:rPr lang="en-US" altLang="zh-CN" i="1">
                              <a:latin typeface="Cambria Math" panose="02040503050406030204" pitchFamily="18" charset="0"/>
                            </a:rPr>
                            <m:t>𝑇</m:t>
                          </m:r>
                        </m:sup>
                        <m:e>
                          <m:r>
                            <a:rPr lang="zh-CN" altLang="en-US" i="1">
                              <a:latin typeface="Cambria Math" panose="02040503050406030204" pitchFamily="18" charset="0"/>
                            </a:rPr>
                            <m:t>𝛽</m:t>
                          </m:r>
                          <m:r>
                            <a:rPr lang="en-US" altLang="zh-CN" i="1" baseline="-25000">
                              <a:latin typeface="Cambria Math" panose="02040503050406030204" pitchFamily="18" charset="0"/>
                            </a:rPr>
                            <m:t>𝑡</m:t>
                          </m:r>
                          <m:d>
                            <m:dPr>
                              <m:ctrlPr>
                                <a:rPr lang="pt-BR" altLang="zh-CN" i="1">
                                  <a:latin typeface="Cambria Math" panose="02040503050406030204" pitchFamily="18" charset="0"/>
                                </a:rPr>
                              </m:ctrlPr>
                            </m:dPr>
                            <m:e>
                              <m:sSub>
                                <m:sSubPr>
                                  <m:ctrlPr>
                                    <a:rPr lang="pt-BR"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e>
                      </m:nary>
                    </m:oMath>
                  </m:oMathPara>
                </a14:m>
                <a:endParaRPr lang="en-US" altLang="zh-CN" dirty="0" smtClean="0"/>
              </a:p>
              <a:p>
                <a:r>
                  <a:rPr lang="zh-CN" altLang="en-US" dirty="0" smtClean="0"/>
                  <a:t>原来：</a:t>
                </a:r>
                <a:r>
                  <a:rPr lang="zh-CN" altLang="en-US" dirty="0" smtClean="0">
                    <a:solidFill>
                      <a:srgbClr val="FF0000"/>
                    </a:solidFill>
                  </a:rPr>
                  <a:t>参数空间</a:t>
                </a:r>
                <a:r>
                  <a:rPr lang="zh-CN" altLang="en-US" dirty="0" smtClean="0"/>
                  <a:t>的梯度下降</a:t>
                </a:r>
                <a:endParaRPr lang="en-US" altLang="zh-CN" dirty="0"/>
              </a:p>
              <a:p>
                <a:r>
                  <a:rPr lang="en-US" altLang="zh-CN" dirty="0" smtClean="0"/>
                  <a:t>GBDT</a:t>
                </a:r>
                <a:r>
                  <a:rPr lang="zh-CN" altLang="en-US" dirty="0" smtClean="0"/>
                  <a:t>在</a:t>
                </a:r>
                <a:r>
                  <a:rPr lang="zh-CN" altLang="en-US" dirty="0" smtClean="0">
                    <a:solidFill>
                      <a:srgbClr val="FF0000"/>
                    </a:solidFill>
                  </a:rPr>
                  <a:t>函数空间</a:t>
                </a:r>
                <a:r>
                  <a:rPr lang="zh-CN" altLang="en-US" dirty="0" smtClean="0"/>
                  <a:t>中利用</a:t>
                </a:r>
                <a:r>
                  <a:rPr lang="zh-CN" altLang="en-US" dirty="0" smtClean="0">
                    <a:solidFill>
                      <a:srgbClr val="FF0000"/>
                    </a:solidFill>
                  </a:rPr>
                  <a:t>梯度下降法</a:t>
                </a:r>
                <a:r>
                  <a:rPr lang="zh-CN" altLang="en-US" dirty="0" smtClean="0"/>
                  <a:t>进行优化</a:t>
                </a:r>
                <a:endParaRPr lang="en-US" altLang="zh-CN" dirty="0" smtClean="0"/>
              </a:p>
              <a:p>
                <a:r>
                  <a:rPr lang="en-US" altLang="zh-CN" dirty="0" err="1" smtClean="0"/>
                  <a:t>XGBoost</a:t>
                </a:r>
                <a:r>
                  <a:rPr lang="zh-CN" altLang="en-US" dirty="0" smtClean="0"/>
                  <a:t>在</a:t>
                </a:r>
                <a:r>
                  <a:rPr lang="zh-CN" altLang="en-US" dirty="0" smtClean="0">
                    <a:solidFill>
                      <a:srgbClr val="FF0000"/>
                    </a:solidFill>
                  </a:rPr>
                  <a:t>函数空间</a:t>
                </a:r>
                <a:r>
                  <a:rPr lang="zh-CN" altLang="en-US" dirty="0" smtClean="0"/>
                  <a:t>中利用</a:t>
                </a:r>
                <a:r>
                  <a:rPr lang="zh-CN" altLang="en-US" dirty="0" smtClean="0">
                    <a:solidFill>
                      <a:srgbClr val="FF0000"/>
                    </a:solidFill>
                  </a:rPr>
                  <a:t>牛顿法</a:t>
                </a:r>
                <a:r>
                  <a:rPr lang="zh-CN" altLang="en-US" dirty="0" smtClean="0"/>
                  <a:t>进行优化</a:t>
                </a:r>
                <a:endParaRPr lang="en-US" altLang="zh-CN" dirty="0" smtClean="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00458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泰勒公式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3834" y="1942061"/>
                <a:ext cx="7941516" cy="3965171"/>
              </a:xfrm>
            </p:spPr>
            <p:txBody>
              <a:bodyPr>
                <a:normAutofit fontScale="62500" lnSpcReduction="20000"/>
              </a:bodyPr>
              <a:lstStyle/>
              <a:p>
                <a:pPr>
                  <a:lnSpc>
                    <a:spcPct val="150000"/>
                  </a:lnSpc>
                </a:pPr>
                <a:r>
                  <a:rPr lang="zh-CN" altLang="en-US" dirty="0" smtClean="0"/>
                  <a:t>定义：泰勒公式</a:t>
                </a:r>
                <a:r>
                  <a:rPr lang="zh-CN" altLang="en-US" dirty="0"/>
                  <a:t>是一个用函数在某点的信息描述其附近</a:t>
                </a:r>
                <a:r>
                  <a:rPr lang="zh-CN" altLang="en-US" dirty="0" smtClean="0"/>
                  <a:t>取值的公式。</a:t>
                </a:r>
                <a:endParaRPr lang="en-US" altLang="zh-CN" dirty="0" smtClean="0"/>
              </a:p>
              <a:p>
                <a:pPr>
                  <a:lnSpc>
                    <a:spcPct val="150000"/>
                  </a:lnSpc>
                </a:pPr>
                <a:r>
                  <a:rPr lang="zh-CN" altLang="en-US" dirty="0" smtClean="0"/>
                  <a:t>基本形式：</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baseline="30000" smtClean="0">
                                    <a:latin typeface="Cambria Math" panose="02040503050406030204" pitchFamily="18" charset="0"/>
                                  </a:rPr>
                                </m:ctrlPr>
                              </m:dPr>
                              <m:e>
                                <m:r>
                                  <a:rPr lang="en-US" altLang="zh-CN" b="0" i="1" baseline="30000" smtClean="0">
                                    <a:latin typeface="Cambria Math" panose="02040503050406030204" pitchFamily="18" charset="0"/>
                                  </a:rPr>
                                  <m:t>𝑛</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d>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baseline="-25000" smtClean="0">
                                <a:latin typeface="Cambria Math" panose="02040503050406030204" pitchFamily="18" charset="0"/>
                              </a:rPr>
                              <m:t>0</m:t>
                            </m:r>
                          </m:e>
                        </m:d>
                        <m:r>
                          <a:rPr lang="en-US" altLang="zh-CN" b="0" i="1" baseline="30000" smtClean="0">
                            <a:latin typeface="Cambria Math" panose="02040503050406030204" pitchFamily="18" charset="0"/>
                          </a:rPr>
                          <m:t>𝑛</m:t>
                        </m:r>
                      </m:e>
                    </m:nary>
                  </m:oMath>
                </a14:m>
                <a:endParaRPr lang="en-US" altLang="zh-CN" b="0" dirty="0" smtClean="0"/>
              </a:p>
              <a:p>
                <a:pPr lvl="1">
                  <a:lnSpc>
                    <a:spcPct val="150000"/>
                  </a:lnSpc>
                </a:pPr>
                <a:r>
                  <a:rPr lang="zh-CN" altLang="en-US" dirty="0"/>
                  <a:t>一阶泰勒展开：</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oMath>
                </a14:m>
                <a:endParaRPr lang="en-US" altLang="zh-CN" dirty="0"/>
              </a:p>
              <a:p>
                <a:pPr lvl="1">
                  <a:lnSpc>
                    <a:spcPct val="150000"/>
                  </a:lnSpc>
                </a:pPr>
                <a:r>
                  <a:rPr lang="zh-CN" altLang="en-US" dirty="0"/>
                  <a:t>二阶泰勒展开：</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e>
                    </m:d>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0</m:t>
                            </m:r>
                          </m:e>
                        </m:d>
                        <m:r>
                          <a:rPr lang="en-US" altLang="zh-CN" i="1" baseline="30000">
                            <a:latin typeface="Cambria Math" panose="02040503050406030204" pitchFamily="18" charset="0"/>
                            <a:ea typeface="Cambria Math" panose="02040503050406030204" pitchFamily="18" charset="0"/>
                          </a:rPr>
                          <m:t>2</m:t>
                        </m:r>
                      </m:num>
                      <m:den>
                        <m:r>
                          <a:rPr lang="en-US" altLang="zh-CN" i="1">
                            <a:latin typeface="Cambria Math" panose="02040503050406030204" pitchFamily="18" charset="0"/>
                            <a:ea typeface="Cambria Math" panose="02040503050406030204" pitchFamily="18" charset="0"/>
                          </a:rPr>
                          <m:t>2</m:t>
                        </m:r>
                      </m:den>
                    </m:f>
                  </m:oMath>
                </a14:m>
                <a:endParaRPr lang="en-US" altLang="zh-CN" dirty="0" smtClean="0"/>
              </a:p>
              <a:p>
                <a:pPr>
                  <a:lnSpc>
                    <a:spcPct val="150000"/>
                  </a:lnSpc>
                </a:pPr>
                <a:r>
                  <a:rPr lang="zh-CN" altLang="en-US" dirty="0" smtClean="0"/>
                  <a:t>迭代</a:t>
                </a:r>
                <a:r>
                  <a:rPr lang="zh-CN" altLang="en-US" dirty="0"/>
                  <a:t>形式：假设</a:t>
                </a:r>
                <a14:m>
                  <m:oMath xmlns:m="http://schemas.openxmlformats.org/officeDocument/2006/math">
                    <m:r>
                      <a:rPr lang="en-US" altLang="zh-CN" i="1">
                        <a:latin typeface="Cambria Math" panose="02040503050406030204" pitchFamily="18" charset="0"/>
                      </a:rPr>
                      <m:t>𝑥</m:t>
                    </m:r>
                    <m:r>
                      <a:rPr lang="en-US" altLang="zh-CN" i="1" baseline="30000">
                        <a:latin typeface="Cambria Math" panose="02040503050406030204" pitchFamily="18" charset="0"/>
                      </a:rPr>
                      <m:t>𝑡</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𝑥</m:t>
                    </m:r>
                  </m:oMath>
                </a14:m>
                <a:endParaRPr lang="en-US" altLang="zh-CN" dirty="0" smtClean="0">
                  <a:solidFill>
                    <a:srgbClr val="FF0000"/>
                  </a:solidFill>
                  <a:ea typeface="Cambria Math" panose="02040503050406030204" pitchFamily="18" charset="0"/>
                </a:endParaRPr>
              </a:p>
              <a:p>
                <a:pPr marL="1371600" lvl="4" indent="0">
                  <a:lnSpc>
                    <a:spcPct val="150000"/>
                  </a:lnSpc>
                  <a:buNone/>
                </a:pPr>
                <a:r>
                  <a:rPr lang="en-US" altLang="zh-CN" dirty="0" smtClean="0">
                    <a:ea typeface="Cambria Math" panose="02040503050406030204" pitchFamily="18" charset="0"/>
                  </a:rPr>
                  <a:t> </a:t>
                </a:r>
                <a:r>
                  <a:rPr lang="zh-CN" altLang="en-US" sz="2100" dirty="0"/>
                  <a:t>展开  </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r>
                          <a:rPr lang="en-US" altLang="zh-CN" sz="2100" i="1" baseline="30000">
                            <a:latin typeface="Cambria Math" panose="02040503050406030204" pitchFamily="18" charset="0"/>
                          </a:rPr>
                          <m:t>𝑡</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𝑡</m:t>
                            </m:r>
                            <m:r>
                              <a:rPr lang="en-US" altLang="zh-CN" sz="2100" i="1">
                                <a:latin typeface="Cambria Math" panose="02040503050406030204" pitchFamily="18" charset="0"/>
                              </a:rPr>
                              <m:t>−1</m:t>
                            </m:r>
                          </m:sup>
                        </m:sSup>
                        <m:r>
                          <a:rPr lang="en-US" altLang="zh-CN" sz="2100" i="1">
                            <a:latin typeface="Cambria Math" panose="02040503050406030204" pitchFamily="18" charset="0"/>
                          </a:rPr>
                          <m:t>+</m:t>
                        </m:r>
                        <m:r>
                          <a:rPr lang="en-US" altLang="zh-CN" sz="2100" i="1">
                            <a:solidFill>
                              <a:srgbClr val="FF0000"/>
                            </a:solidFill>
                            <a:latin typeface="Cambria Math" panose="02040503050406030204" pitchFamily="18" charset="0"/>
                          </a:rPr>
                          <m:t>∆</m:t>
                        </m:r>
                        <m:r>
                          <a:rPr lang="en-US" altLang="zh-CN" sz="2100" i="1">
                            <a:solidFill>
                              <a:srgbClr val="FF0000"/>
                            </a:solidFill>
                            <a:latin typeface="Cambria Math" panose="02040503050406030204" pitchFamily="18" charset="0"/>
                            <a:ea typeface="Cambria Math" panose="02040503050406030204" pitchFamily="18" charset="0"/>
                          </a:rPr>
                          <m:t>𝑥</m:t>
                        </m:r>
                        <m:r>
                          <m:rPr>
                            <m:nor/>
                          </m:rPr>
                          <a:rPr lang="en-US" altLang="zh-CN" sz="2100" dirty="0">
                            <a:solidFill>
                              <a:srgbClr val="FF0000"/>
                            </a:solidFill>
                            <a:ea typeface="Cambria Math" panose="02040503050406030204" pitchFamily="18" charset="0"/>
                          </a:rPr>
                          <m:t> </m:t>
                        </m:r>
                      </m:e>
                    </m:d>
                  </m:oMath>
                </a14:m>
                <a:r>
                  <a:rPr lang="en-US" altLang="zh-CN" sz="2100" dirty="0">
                    <a:ea typeface="Cambria Math" panose="02040503050406030204" pitchFamily="18" charset="0"/>
                  </a:rPr>
                  <a:t>	</a:t>
                </a:r>
                <a:endParaRPr lang="en-US" altLang="zh-CN" sz="2100" i="1" dirty="0">
                  <a:latin typeface="Cambria Math" panose="02040503050406030204" pitchFamily="18" charset="0"/>
                  <a:ea typeface="Cambria Math" panose="02040503050406030204" pitchFamily="18" charset="0"/>
                </a:endParaRPr>
              </a:p>
              <a:p>
                <a:pPr marL="1371600" lvl="4" indent="0">
                  <a:lnSpc>
                    <a:spcPct val="150000"/>
                  </a:lnSpc>
                  <a:buNone/>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ea typeface="Cambria Math" panose="02040503050406030204" pitchFamily="18" charset="0"/>
                        </a:rPr>
                        <m:t>                       ≈</m:t>
                      </m:r>
                      <m:r>
                        <a:rPr lang="en-US" altLang="zh-CN" sz="2100" i="1">
                          <a:latin typeface="Cambria Math" panose="02040503050406030204" pitchFamily="18" charset="0"/>
                          <a:ea typeface="Cambria Math" panose="02040503050406030204" pitchFamily="18" charset="0"/>
                        </a:rPr>
                        <m:t>𝑓</m:t>
                      </m:r>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𝑡</m:t>
                              </m:r>
                              <m:r>
                                <a:rPr lang="en-US" altLang="zh-CN" sz="2100" i="1">
                                  <a:latin typeface="Cambria Math" panose="02040503050406030204" pitchFamily="18" charset="0"/>
                                </a:rPr>
                                <m:t>−1</m:t>
                              </m:r>
                            </m:sup>
                          </m:sSup>
                        </m:e>
                      </m:d>
                      <m:r>
                        <a:rPr lang="en-US" altLang="zh-CN" sz="2100" i="1">
                          <a:latin typeface="Cambria Math" panose="02040503050406030204" pitchFamily="18" charset="0"/>
                          <a:ea typeface="Cambria Math" panose="02040503050406030204" pitchFamily="18" charset="0"/>
                        </a:rPr>
                        <m:t>+</m:t>
                      </m:r>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𝑓</m:t>
                          </m:r>
                        </m:e>
                        <m:sup>
                          <m:r>
                            <a:rPr lang="en-US" altLang="zh-CN" sz="2100" i="1">
                              <a:latin typeface="Cambria Math" panose="02040503050406030204" pitchFamily="18" charset="0"/>
                              <a:ea typeface="Cambria Math" panose="02040503050406030204" pitchFamily="18" charset="0"/>
                            </a:rPr>
                            <m:t>′</m:t>
                          </m:r>
                        </m:sup>
                      </m:sSup>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𝑡</m:t>
                              </m:r>
                              <m:r>
                                <a:rPr lang="en-US" altLang="zh-CN" sz="2100" i="1">
                                  <a:latin typeface="Cambria Math" panose="02040503050406030204" pitchFamily="18" charset="0"/>
                                </a:rPr>
                                <m:t>−1</m:t>
                              </m:r>
                            </m:sup>
                          </m:sSup>
                        </m:e>
                      </m:d>
                      <m:r>
                        <a:rPr lang="en-US" altLang="zh-CN" sz="2100" i="1">
                          <a:solidFill>
                            <a:srgbClr val="FF0000"/>
                          </a:solidFill>
                          <a:latin typeface="Cambria Math" panose="02040503050406030204" pitchFamily="18" charset="0"/>
                        </a:rPr>
                        <m:t>∆</m:t>
                      </m:r>
                      <m:r>
                        <a:rPr lang="en-US" altLang="zh-CN" sz="2100" i="1">
                          <a:solidFill>
                            <a:srgbClr val="FF0000"/>
                          </a:solidFill>
                          <a:latin typeface="Cambria Math" panose="02040503050406030204" pitchFamily="18" charset="0"/>
                          <a:ea typeface="Cambria Math" panose="02040503050406030204" pitchFamily="18" charset="0"/>
                        </a:rPr>
                        <m:t>𝑥</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𝑓</m:t>
                      </m:r>
                      <m:r>
                        <a:rPr lang="en-US" altLang="zh-CN" sz="2100" i="1">
                          <a:latin typeface="Cambria Math" panose="02040503050406030204" pitchFamily="18" charset="0"/>
                          <a:ea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𝑡</m:t>
                          </m:r>
                          <m:r>
                            <a:rPr lang="en-US" altLang="zh-CN" sz="2100" i="1">
                              <a:latin typeface="Cambria Math" panose="02040503050406030204" pitchFamily="18" charset="0"/>
                            </a:rPr>
                            <m:t>−1</m:t>
                          </m:r>
                        </m:sup>
                      </m:sSup>
                      <m:r>
                        <a:rPr lang="en-US" altLang="zh-CN" sz="2100" i="1">
                          <a:latin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r>
                            <a:rPr lang="en-US" altLang="zh-CN" sz="2100" i="1" baseline="30000">
                              <a:latin typeface="Cambria Math" panose="02040503050406030204" pitchFamily="18" charset="0"/>
                              <a:ea typeface="Cambria Math" panose="02040503050406030204" pitchFamily="18" charset="0"/>
                            </a:rPr>
                            <m:t>2</m:t>
                          </m:r>
                        </m:num>
                        <m:den>
                          <m:r>
                            <a:rPr lang="en-US" altLang="zh-CN" sz="2100" i="1">
                              <a:latin typeface="Cambria Math" panose="02040503050406030204" pitchFamily="18" charset="0"/>
                              <a:ea typeface="Cambria Math" panose="02040503050406030204" pitchFamily="18" charset="0"/>
                            </a:rPr>
                            <m:t>2</m:t>
                          </m:r>
                        </m:den>
                      </m:f>
                    </m:oMath>
                  </m:oMathPara>
                </a14:m>
                <a:endParaRPr lang="en-US" altLang="zh-CN" sz="2100" dirty="0">
                  <a:ea typeface="Cambria Math" panose="02040503050406030204" pitchFamily="18" charset="0"/>
                </a:endParaRPr>
              </a:p>
              <a:p>
                <a:pPr marL="1371600" lvl="4" indent="0">
                  <a:buNone/>
                </a:pPr>
                <a:endParaRPr lang="en-US" altLang="zh-CN" sz="2100" dirty="0"/>
              </a:p>
              <a:p>
                <a:endParaRPr lang="en-US" altLang="zh-CN" dirty="0" smtClean="0"/>
              </a:p>
              <a:p>
                <a:pPr lvl="1"/>
                <a:endParaRPr lang="en-US" altLang="zh-CN" dirty="0" smtClean="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3834" y="1942061"/>
                <a:ext cx="7941516" cy="3965171"/>
              </a:xfrm>
              <a:blipFill>
                <a:blip r:embed="rId3"/>
                <a:stretch>
                  <a:fillRect l="-691" r="-3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120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梯度下降法（</a:t>
            </a:r>
            <a:r>
              <a:rPr lang="en-US" altLang="zh-CN" dirty="0"/>
              <a:t>Gradient Descend Method</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pPr>
                  <a:lnSpc>
                    <a:spcPct val="150000"/>
                  </a:lnSpc>
                </a:pPr>
                <a:r>
                  <a:rPr lang="zh-CN" altLang="en-US" dirty="0" smtClean="0"/>
                  <a:t>选取初值</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𝜃</m:t>
                        </m:r>
                      </m:e>
                      <m:sup>
                        <m:r>
                          <a:rPr lang="en-US" altLang="zh-CN" b="0" i="1" smtClean="0">
                            <a:latin typeface="Cambria Math" panose="02040503050406030204" pitchFamily="18" charset="0"/>
                          </a:rPr>
                          <m:t>0</m:t>
                        </m:r>
                      </m:sup>
                    </m:sSup>
                  </m:oMath>
                </a14:m>
                <a:r>
                  <a:rPr lang="zh-CN" altLang="en-US" dirty="0" smtClean="0"/>
                  <a:t> </a:t>
                </a:r>
                <a:r>
                  <a:rPr lang="zh-CN" altLang="en-US" dirty="0"/>
                  <a:t>，不断</a:t>
                </a:r>
                <a:r>
                  <a:rPr lang="zh-CN" altLang="en-US" dirty="0" smtClean="0"/>
                  <a:t>迭代更新</a:t>
                </a:r>
                <a14:m>
                  <m:oMath xmlns:m="http://schemas.openxmlformats.org/officeDocument/2006/math">
                    <m:r>
                      <a:rPr lang="zh-CN" altLang="en-US" i="1" smtClean="0">
                        <a:latin typeface="Cambria Math" panose="02040503050406030204" pitchFamily="18" charset="0"/>
                      </a:rPr>
                      <m:t>𝜃</m:t>
                    </m:r>
                  </m:oMath>
                </a14:m>
                <a:r>
                  <a:rPr lang="zh-CN" altLang="en-US" dirty="0" smtClean="0"/>
                  <a:t>的</a:t>
                </a:r>
                <a:r>
                  <a:rPr lang="zh-CN" altLang="en-US" dirty="0"/>
                  <a:t>值，进行</a:t>
                </a:r>
                <a:r>
                  <a:rPr lang="zh-CN" altLang="en-US" dirty="0" smtClean="0"/>
                  <a:t>损失函数</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smtClean="0"/>
                  <a:t>的极小化。</a:t>
                </a:r>
                <a:endParaRPr lang="en-US" altLang="zh-CN" dirty="0" smtClean="0"/>
              </a:p>
              <a:p>
                <a:pPr>
                  <a:lnSpc>
                    <a:spcPct val="150000"/>
                  </a:lnSpc>
                </a:pPr>
                <a:r>
                  <a:rPr lang="zh-CN" altLang="en-US" dirty="0"/>
                  <a:t>迭代公式：</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𝜃</m:t>
                    </m:r>
                  </m:oMath>
                </a14:m>
                <a:endParaRPr lang="en-US" altLang="zh-CN" b="0" dirty="0" smtClean="0">
                  <a:ea typeface="Cambria Math" panose="02040503050406030204" pitchFamily="18" charset="0"/>
                </a:endParaRPr>
              </a:p>
              <a:p>
                <a:pPr>
                  <a:lnSpc>
                    <a:spcPct val="150000"/>
                  </a:lnSpc>
                </a:pPr>
                <a14:m>
                  <m:oMath xmlns:m="http://schemas.openxmlformats.org/officeDocument/2006/math">
                    <m:r>
                      <m:rPr>
                        <m:nor/>
                      </m:rPr>
                      <a:rPr lang="zh-CN" altLang="en-US"/>
                      <m:t>将</m:t>
                    </m:r>
                    <m:r>
                      <a:rPr lang="en-US" altLang="zh-CN" i="1">
                        <a:latin typeface="Cambria Math" panose="02040503050406030204" pitchFamily="18" charset="0"/>
                      </a:rPr>
                      <m:t>𝐿</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r>
                      <a:rPr lang="en-US" altLang="zh-CN" i="1">
                        <a:latin typeface="Cambria Math" panose="02040503050406030204" pitchFamily="18" charset="0"/>
                      </a:rPr>
                      <m:t>)</m:t>
                    </m:r>
                    <m:r>
                      <m:rPr>
                        <m:nor/>
                      </m:rPr>
                      <a:rPr lang="zh-CN" altLang="en-US"/>
                      <m:t>在</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m:rPr>
                        <m:nor/>
                      </m:rPr>
                      <a:rPr lang="zh-CN" altLang="en-US"/>
                      <m:t>处进行</m:t>
                    </m:r>
                    <m:r>
                      <m:rPr>
                        <m:nor/>
                      </m:rPr>
                      <a:rPr lang="zh-CN" altLang="en-US" smtClean="0">
                        <a:solidFill>
                          <a:srgbClr val="FF0000"/>
                        </a:solidFill>
                      </a:rPr>
                      <m:t>一阶</m:t>
                    </m:r>
                    <m:r>
                      <m:rPr>
                        <m:nor/>
                      </m:rPr>
                      <a:rPr lang="zh-CN" altLang="en-US"/>
                      <m:t>泰勒展开：</m:t>
                    </m:r>
                  </m:oMath>
                </a14:m>
                <a:endParaRPr lang="en-US" altLang="zh-CN" dirty="0" smtClean="0"/>
              </a:p>
              <a:p>
                <a:pPr marL="0" indent="0" algn="ctr">
                  <a:lnSpc>
                    <a:spcPct val="150000"/>
                  </a:lnSpc>
                  <a:buNone/>
                </a:pP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e>
                    </m:d>
                    <m:r>
                      <a:rPr lang="en-US" altLang="zh-CN" i="1">
                        <a:latin typeface="Cambria Math" panose="02040503050406030204" pitchFamily="18" charset="0"/>
                      </a:rPr>
                      <m:t>=</m:t>
                    </m:r>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e>
                    </m:d>
                  </m:oMath>
                </a14:m>
                <a:r>
                  <a:rPr lang="en-US" altLang="zh-CN" dirty="0" smtClean="0"/>
                  <a:t>+</a:t>
                </a:r>
                <a14:m>
                  <m:oMath xmlns:m="http://schemas.openxmlformats.org/officeDocument/2006/math">
                    <m:r>
                      <a:rPr lang="en-US" altLang="zh-CN" i="1">
                        <a:latin typeface="Cambria Math" panose="02040503050406030204" pitchFamily="18" charset="0"/>
                      </a:rPr>
                      <m:t>𝐿</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oMath>
                </a14:m>
                <a:endParaRPr lang="en-US" altLang="zh-CN" dirty="0" smtClean="0"/>
              </a:p>
              <a:p>
                <a:pPr>
                  <a:lnSpc>
                    <a:spcPct val="150000"/>
                  </a:lnSpc>
                </a:pPr>
                <a:r>
                  <a:rPr lang="zh-CN" altLang="en-US" dirty="0" smtClean="0"/>
                  <a:t>要使得</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e>
                    </m:d>
                    <m:r>
                      <a:rPr lang="en-US" altLang="zh-CN" b="0" i="0" smtClean="0">
                        <a:latin typeface="Cambria Math" panose="02040503050406030204" pitchFamily="18" charset="0"/>
                      </a:rPr>
                      <m:t>&lt;</m:t>
                    </m:r>
                    <m:r>
                      <a:rPr lang="en-US" altLang="zh-CN" i="1">
                        <a:latin typeface="Cambria Math" panose="02040503050406030204" pitchFamily="18" charset="0"/>
                      </a:rPr>
                      <m:t>𝐿</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smtClean="0"/>
                  <a:t>可取</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rPr>
                      <m:t>𝐿</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oMath>
                </a14:m>
                <a:endParaRPr lang="en-US" altLang="zh-CN" i="1" dirty="0" smtClean="0">
                  <a:latin typeface="Cambria Math" panose="02040503050406030204" pitchFamily="18" charset="0"/>
                </a:endParaRPr>
              </a:p>
              <a:p>
                <a:pPr marL="0" indent="0" algn="ctr">
                  <a:lnSpc>
                    <a:spcPct val="150000"/>
                  </a:lnSpc>
                  <a:buNone/>
                </a:pPr>
                <a:r>
                  <a:rPr lang="zh-CN" altLang="en-US" dirty="0"/>
                  <a:t>即</a:t>
                </a:r>
                <a14:m>
                  <m:oMath xmlns:m="http://schemas.openxmlformats.org/officeDocument/2006/math">
                    <m:r>
                      <a:rPr lang="zh-CN" altLang="en-US"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rPr>
                      <m:t>𝐿</m:t>
                    </m:r>
                    <m:r>
                      <a:rPr lang="en-US" altLang="zh-CN" b="0" i="1" smtClean="0">
                        <a:latin typeface="Cambria Math" panose="02040503050406030204" pitchFamily="18" charset="0"/>
                      </a:rPr>
                      <m:t>′</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oMath>
                </a14:m>
                <a:endParaRPr lang="en-US" altLang="zh-CN" dirty="0">
                  <a:ea typeface="Cambria Math" panose="02040503050406030204" pitchFamily="18" charset="0"/>
                </a:endParaRPr>
              </a:p>
              <a:p>
                <a:endParaRPr lang="en-US" altLang="zh-CN" dirty="0">
                  <a:ea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6306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牛顿法（</a:t>
            </a:r>
            <a:r>
              <a:rPr lang="en-US" altLang="zh-CN" dirty="0"/>
              <a:t>Newton’s Method</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2058136"/>
                <a:ext cx="8423910" cy="3942614"/>
              </a:xfrm>
            </p:spPr>
            <p:txBody>
              <a:bodyPr>
                <a:normAutofit fontScale="47500" lnSpcReduction="20000"/>
              </a:bodyPr>
              <a:lstStyle/>
              <a:p>
                <a:pPr>
                  <a:lnSpc>
                    <a:spcPct val="150000"/>
                  </a:lnSpc>
                </a:pPr>
                <a14:m>
                  <m:oMath xmlns:m="http://schemas.openxmlformats.org/officeDocument/2006/math">
                    <m:r>
                      <m:rPr>
                        <m:nor/>
                      </m:rPr>
                      <a:rPr lang="zh-CN" altLang="en-US" smtClean="0"/>
                      <m:t>将</m:t>
                    </m:r>
                    <m:r>
                      <a:rPr lang="en-US" altLang="zh-CN" i="1">
                        <a:latin typeface="Cambria Math" panose="02040503050406030204" pitchFamily="18" charset="0"/>
                      </a:rPr>
                      <m:t>𝐿</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r>
                      <a:rPr lang="en-US" altLang="zh-CN" i="1">
                        <a:latin typeface="Cambria Math" panose="02040503050406030204" pitchFamily="18" charset="0"/>
                      </a:rPr>
                      <m:t>)</m:t>
                    </m:r>
                    <m:r>
                      <m:rPr>
                        <m:nor/>
                      </m:rPr>
                      <a:rPr lang="zh-CN" altLang="en-US"/>
                      <m:t>在</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m:rPr>
                        <m:nor/>
                      </m:rPr>
                      <a:rPr lang="zh-CN" altLang="en-US"/>
                      <m:t>处进行</m:t>
                    </m:r>
                    <m:r>
                      <a:rPr lang="zh-CN" altLang="en-US" i="1" smtClean="0">
                        <a:solidFill>
                          <a:srgbClr val="FF0000"/>
                        </a:solidFill>
                        <a:latin typeface="Cambria Math" panose="02040503050406030204" pitchFamily="18" charset="0"/>
                      </a:rPr>
                      <m:t>二</m:t>
                    </m:r>
                    <m:r>
                      <m:rPr>
                        <m:nor/>
                      </m:rPr>
                      <a:rPr lang="zh-CN" altLang="en-US">
                        <a:solidFill>
                          <a:srgbClr val="FF0000"/>
                        </a:solidFill>
                      </a:rPr>
                      <m:t>阶</m:t>
                    </m:r>
                    <m:r>
                      <m:rPr>
                        <m:nor/>
                      </m:rPr>
                      <a:rPr lang="zh-CN" altLang="en-US"/>
                      <m:t>泰勒展开：</m:t>
                    </m:r>
                  </m:oMath>
                </a14:m>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sup>
                      </m:sSup>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𝜃</m:t>
                          </m:r>
                        </m:e>
                        <m:sup>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30000">
                              <a:latin typeface="Cambria Math" panose="02040503050406030204" pitchFamily="18" charset="0"/>
                              <a:ea typeface="Cambria Math" panose="02040503050406030204" pitchFamily="18" charset="0"/>
                            </a:rPr>
                            <m:t>2</m:t>
                          </m:r>
                        </m:num>
                        <m:den>
                          <m:r>
                            <a:rPr lang="en-US" altLang="zh-CN" i="1">
                              <a:latin typeface="Cambria Math" panose="02040503050406030204" pitchFamily="18" charset="0"/>
                              <a:ea typeface="Cambria Math" panose="02040503050406030204" pitchFamily="18" charset="0"/>
                            </a:rPr>
                            <m:t>2</m:t>
                          </m:r>
                        </m:den>
                      </m:f>
                    </m:oMath>
                  </m:oMathPara>
                </a14:m>
                <a:endParaRPr lang="en-US" altLang="zh-CN" dirty="0" smtClean="0">
                  <a:ea typeface="Cambria Math" panose="02040503050406030204" pitchFamily="18" charset="0"/>
                </a:endParaRPr>
              </a:p>
              <a:p>
                <a:pPr marL="0" indent="0">
                  <a:lnSpc>
                    <a:spcPct val="150000"/>
                  </a:lnSpc>
                  <a:buNone/>
                </a:pPr>
                <a:r>
                  <a:rPr lang="zh-CN" altLang="en-US" dirty="0" smtClean="0"/>
                  <a:t>此处为了简化假设</a:t>
                </a:r>
                <a14:m>
                  <m:oMath xmlns:m="http://schemas.openxmlformats.org/officeDocument/2006/math">
                    <m:r>
                      <a:rPr lang="zh-CN" altLang="en-US" i="1">
                        <a:latin typeface="Cambria Math" panose="02040503050406030204" pitchFamily="18" charset="0"/>
                        <a:ea typeface="Cambria Math" panose="02040503050406030204" pitchFamily="18" charset="0"/>
                      </a:rPr>
                      <m:t>𝜃</m:t>
                    </m:r>
                    <m:r>
                      <a:rPr lang="zh-CN" altLang="en-US" i="1" smtClean="0">
                        <a:latin typeface="Cambria Math" panose="02040503050406030204" pitchFamily="18" charset="0"/>
                        <a:ea typeface="Cambria Math" panose="02040503050406030204" pitchFamily="18" charset="0"/>
                      </a:rPr>
                      <m:t>是一维</m:t>
                    </m:r>
                  </m:oMath>
                </a14:m>
                <a:r>
                  <a:rPr lang="zh-CN" altLang="en-US" dirty="0" smtClean="0"/>
                  <a:t>的。</a:t>
                </a:r>
                <a:endParaRPr lang="en-US" altLang="zh-CN" dirty="0" smtClean="0"/>
              </a:p>
              <a:p>
                <a:pPr>
                  <a:lnSpc>
                    <a:spcPct val="150000"/>
                  </a:lnSpc>
                </a:pPr>
                <a:r>
                  <a:rPr lang="zh-CN" altLang="en-US" dirty="0"/>
                  <a:t>要使得</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e>
                    </m:d>
                  </m:oMath>
                </a14:m>
                <a:r>
                  <a:rPr lang="zh-CN" altLang="en-US" dirty="0" smtClean="0"/>
                  <a:t>极小，即使得</a:t>
                </a:r>
                <a14:m>
                  <m:oMath xmlns:m="http://schemas.openxmlformats.org/officeDocument/2006/math">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𝜃</m:t>
                        </m:r>
                      </m:e>
                      <m:sup>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𝜃</m:t>
                        </m:r>
                      </m:e>
                      <m:sup>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30000">
                            <a:latin typeface="Cambria Math" panose="02040503050406030204" pitchFamily="18" charset="0"/>
                            <a:ea typeface="Cambria Math" panose="02040503050406030204" pitchFamily="18" charset="0"/>
                          </a:rPr>
                          <m:t>2</m:t>
                        </m:r>
                      </m:num>
                      <m:den>
                        <m:r>
                          <a:rPr lang="en-US" altLang="zh-CN" i="1">
                            <a:latin typeface="Cambria Math" panose="02040503050406030204" pitchFamily="18" charset="0"/>
                            <a:ea typeface="Cambria Math" panose="02040503050406030204" pitchFamily="18" charset="0"/>
                          </a:rPr>
                          <m:t>2</m:t>
                        </m:r>
                      </m:den>
                    </m:f>
                  </m:oMath>
                </a14:m>
                <a:r>
                  <a:rPr lang="zh-CN" altLang="en-US" dirty="0" smtClean="0"/>
                  <a:t>极小，则求导：</a:t>
                </a:r>
                <a:endParaRPr lang="en-US" altLang="zh-CN" dirty="0" smtClean="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zh-CN" altLang="en-US"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sup>
                          </m:sSup>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𝜃</m:t>
                              </m:r>
                            </m:e>
                            <m:sup>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30000">
                                  <a:latin typeface="Cambria Math" panose="02040503050406030204" pitchFamily="18" charset="0"/>
                                  <a:ea typeface="Cambria Math" panose="02040503050406030204" pitchFamily="18" charset="0"/>
                                </a:rPr>
                                <m:t>2</m:t>
                              </m:r>
                            </m:num>
                            <m:den>
                              <m:r>
                                <a:rPr lang="en-US" altLang="zh-CN" i="1">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num>
                        <m:den>
                          <m:r>
                            <a:rPr lang="zh-CN" altLang="en-US"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m:oMathPara>
                </a14:m>
                <a:endParaRPr lang="en-US" altLang="zh-CN" b="0" dirty="0" smtClean="0">
                  <a:ea typeface="Cambria Math" panose="02040503050406030204" pitchFamily="18" charset="0"/>
                </a:endParaRPr>
              </a:p>
              <a:p>
                <a:pPr marL="0" indent="0">
                  <a:lnSpc>
                    <a:spcPct val="150000"/>
                  </a:lnSpc>
                  <a:buNone/>
                </a:pPr>
                <a:r>
                  <a:rPr lang="zh-CN" altLang="en-US" dirty="0" smtClean="0"/>
                  <a:t>得</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oMath>
                </a14:m>
                <a:r>
                  <a:rPr lang="en-US" altLang="zh-CN" dirty="0" smtClean="0"/>
                  <a:t>=</a:t>
                </a:r>
                <a14:m>
                  <m:oMath xmlns:m="http://schemas.openxmlformats.org/officeDocument/2006/math">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sup>
                        </m:sSup>
                      </m:num>
                      <m:den>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e>
                            </m:d>
                          </m:sup>
                        </m:sSup>
                      </m:den>
                    </m:f>
                  </m:oMath>
                </a14:m>
                <a:r>
                  <a:rPr lang="zh-CN" altLang="en-US" dirty="0" smtClean="0"/>
                  <a:t>，即</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𝜃</m:t>
                            </m:r>
                          </m:e>
                          <m:sup>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𝜃</m:t>
                            </m:r>
                          </m:e>
                          <m:sup>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den>
                    </m:f>
                  </m:oMath>
                </a14:m>
                <a:endParaRPr lang="en-US" altLang="zh-CN" dirty="0"/>
              </a:p>
              <a:p>
                <a:pPr>
                  <a:lnSpc>
                    <a:spcPct val="150000"/>
                  </a:lnSpc>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2058136"/>
                <a:ext cx="8423910" cy="3942614"/>
              </a:xfrm>
              <a:blipFill>
                <a:blip r:embed="rId2"/>
                <a:stretch>
                  <a:fillRect l="-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0538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参数空间</a:t>
            </a:r>
            <a:r>
              <a:rPr lang="en-US" altLang="zh-CN" dirty="0" smtClean="0">
                <a:sym typeface="Wingdings" panose="05000000000000000000" pitchFamily="2" charset="2"/>
              </a:rPr>
              <a:t></a:t>
            </a:r>
            <a:r>
              <a:rPr lang="zh-CN" altLang="en-US" dirty="0"/>
              <a:t>函数空间</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8242" y="1921424"/>
                <a:ext cx="4114799" cy="3908574"/>
              </a:xfrm>
            </p:spPr>
            <p:txBody>
              <a:bodyPr>
                <a:normAutofit fontScale="70000" lnSpcReduction="20000"/>
              </a:bodyPr>
              <a:lstStyle/>
              <a:p>
                <a:pPr marL="0" indent="0" algn="ctr">
                  <a:buNone/>
                </a:pPr>
                <a:endParaRPr lang="en-US" altLang="zh-CN" dirty="0" smtClean="0"/>
              </a:p>
              <a:p>
                <a:pPr marL="0" indent="0">
                  <a:buNone/>
                </a:pPr>
                <a14:m>
                  <m:oMathPara xmlns:m="http://schemas.openxmlformats.org/officeDocument/2006/math">
                    <m:oMathParaPr>
                      <m:jc m:val="center"/>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𝜃</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𝜃</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rPr>
                            <m:t>𝑡</m:t>
                          </m:r>
                        </m:sub>
                      </m:sSub>
                    </m:oMath>
                  </m:oMathPara>
                </a14:m>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rPr>
                            <m:t>𝜃</m:t>
                          </m:r>
                        </m:e>
                        <m:sub>
                          <m:r>
                            <a:rPr lang="en-US" altLang="zh-CN" b="0" i="1" smtClean="0">
                              <a:latin typeface="Cambria Math" panose="02040503050406030204" pitchFamily="18" charset="0"/>
                            </a:rPr>
                            <m:t>𝑡</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α</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𝑡</m:t>
                          </m:r>
                        </m:sub>
                      </m:sSub>
                    </m:oMath>
                  </m:oMathPara>
                </a14:m>
                <a:endParaRPr lang="en-US" altLang="zh-CN" dirty="0" smtClean="0"/>
              </a:p>
              <a:p>
                <a:pPr marL="0" indent="0">
                  <a:buNone/>
                </a:pPr>
                <a:r>
                  <a:rPr lang="zh-CN" altLang="en-US" sz="1800" dirty="0"/>
                  <a:t>参数更新为负梯度方向</a:t>
                </a:r>
                <a:endParaRPr lang="en-US" altLang="zh-CN" sz="1800" dirty="0"/>
              </a:p>
              <a:p>
                <a:pPr marL="0" indent="0">
                  <a:buNone/>
                </a:pP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rPr>
                                <m:t>𝜃</m:t>
                              </m:r>
                            </m:e>
                            <m:sub>
                              <m:r>
                                <a:rPr lang="en-US" altLang="zh-CN" b="0" i="1" smtClean="0">
                                  <a:latin typeface="Cambria Math" panose="02040503050406030204" pitchFamily="18" charset="0"/>
                                </a:rPr>
                                <m:t>𝑡</m:t>
                              </m:r>
                            </m:sub>
                          </m:sSub>
                        </m:e>
                      </m:nary>
                    </m:oMath>
                  </m:oMathPara>
                </a14:m>
                <a:endParaRPr lang="en-US" altLang="zh-CN" dirty="0" smtClean="0"/>
              </a:p>
              <a:p>
                <a:pPr marL="0" indent="0">
                  <a:buNone/>
                </a:pPr>
                <a:r>
                  <a:rPr lang="zh-CN" altLang="en-US" sz="1800" dirty="0"/>
                  <a:t>最终的参数等于每次迭代的增量的和</a:t>
                </a:r>
                <a:endParaRPr lang="en-US" altLang="zh-CN" sz="1800" dirty="0"/>
              </a:p>
              <a:p>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8242" y="1921424"/>
                <a:ext cx="4114799" cy="3908574"/>
              </a:xfrm>
              <a:blipFill>
                <a:blip r:embed="rId3"/>
                <a:stretch>
                  <a:fillRect l="-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p:cNvSpPr txBox="1">
                <a:spLocks/>
              </p:cNvSpPr>
              <p:nvPr/>
            </p:nvSpPr>
            <p:spPr>
              <a:xfrm>
                <a:off x="4757245" y="1921423"/>
                <a:ext cx="4268514" cy="402127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CN" sz="21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𝑡</m:t>
                          </m:r>
                        </m:sup>
                      </m:sSup>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𝑡</m:t>
                          </m:r>
                          <m:r>
                            <a:rPr lang="en-US" altLang="zh-CN" sz="2100" i="1">
                              <a:latin typeface="Cambria Math" panose="02040503050406030204" pitchFamily="18" charset="0"/>
                            </a:rPr>
                            <m:t>−1</m:t>
                          </m:r>
                        </m:sup>
                      </m:sSup>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oMath>
                  </m:oMathPara>
                </a14:m>
                <a:endParaRPr lang="en-US" altLang="zh-CN" sz="2100" dirty="0"/>
              </a:p>
              <a:p>
                <a:pPr marL="0" indent="0">
                  <a:buNone/>
                </a:pPr>
                <a:endParaRPr lang="en-US" altLang="zh-CN" sz="2100" dirty="0"/>
              </a:p>
              <a:p>
                <a:pPr marL="0" indent="0">
                  <a:buNone/>
                </a:pPr>
                <a:endParaRPr lang="en-US" altLang="zh-CN" sz="2100" dirty="0"/>
              </a:p>
              <a:p>
                <a:pPr marL="0" indent="0">
                  <a:buNone/>
                </a:pPr>
                <a:endParaRPr lang="en-US" altLang="zh-CN" sz="2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rPr>
                            <m:t>𝑓</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m:rPr>
                              <m:sty m:val="p"/>
                            </m:rPr>
                            <a:rPr lang="el-GR" altLang="zh-CN" sz="2100" i="1">
                              <a:latin typeface="Cambria Math" panose="02040503050406030204" pitchFamily="18" charset="0"/>
                              <a:ea typeface="Cambria Math" panose="02040503050406030204" pitchFamily="18" charset="0"/>
                            </a:rPr>
                            <m:t>α</m:t>
                          </m:r>
                        </m:e>
                        <m:sub>
                          <m:r>
                            <a:rPr lang="en-US" altLang="zh-CN" sz="2100" i="1">
                              <a:latin typeface="Cambria Math" panose="02040503050406030204" pitchFamily="18" charset="0"/>
                            </a:rPr>
                            <m:t>𝑡</m:t>
                          </m:r>
                        </m:sub>
                      </m:sSub>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𝑔</m:t>
                          </m:r>
                        </m:e>
                        <m:sub>
                          <m:r>
                            <a:rPr lang="en-US" altLang="zh-CN" sz="2100" i="1">
                              <a:latin typeface="Cambria Math" panose="02040503050406030204" pitchFamily="18" charset="0"/>
                              <a:ea typeface="Cambria Math" panose="02040503050406030204" pitchFamily="18" charset="0"/>
                            </a:rPr>
                            <m:t>𝑡</m:t>
                          </m:r>
                        </m:sub>
                      </m:sSub>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r>
                        <a:rPr lang="en-US" altLang="zh-CN" sz="2100" i="1">
                          <a:latin typeface="Cambria Math" panose="02040503050406030204" pitchFamily="18" charset="0"/>
                          <a:ea typeface="Cambria Math" panose="02040503050406030204" pitchFamily="18" charset="0"/>
                        </a:rPr>
                        <m:t>)</m:t>
                      </m:r>
                    </m:oMath>
                  </m:oMathPara>
                </a14:m>
                <a:endParaRPr lang="en-US" altLang="zh-CN" sz="2100" dirty="0"/>
              </a:p>
              <a:p>
                <a:pPr marL="0" indent="0">
                  <a:buNone/>
                </a:pPr>
                <a:r>
                  <a:rPr lang="zh-CN" altLang="en-US" sz="1800" dirty="0"/>
                  <a:t>函数更新为负梯度方向</a:t>
                </a:r>
                <a:endParaRPr lang="en-US" altLang="zh-CN" sz="1800" dirty="0"/>
              </a:p>
              <a:p>
                <a:pPr marL="0" indent="0">
                  <a:buNone/>
                </a:pPr>
                <a:endParaRPr lang="en-US" altLang="zh-CN" sz="2100" dirty="0"/>
              </a:p>
              <a:p>
                <a:pPr marL="0" indent="0">
                  <a:buNone/>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𝐹</m:t>
                      </m:r>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m:rPr>
                              <m:brk m:alnAt="23"/>
                            </m:rPr>
                            <a:rPr lang="en-US" altLang="zh-CN" sz="2100" i="1">
                              <a:latin typeface="Cambria Math" panose="02040503050406030204" pitchFamily="18" charset="0"/>
                            </a:rPr>
                            <m:t>𝑡</m:t>
                          </m:r>
                          <m:r>
                            <a:rPr lang="en-US" altLang="zh-CN" sz="2100" i="1">
                              <a:latin typeface="Cambria Math" panose="02040503050406030204" pitchFamily="18" charset="0"/>
                            </a:rPr>
                            <m:t>=0</m:t>
                          </m:r>
                        </m:sub>
                        <m:sup>
                          <m:r>
                            <a:rPr lang="en-US" altLang="zh-CN" sz="2100" i="1">
                              <a:latin typeface="Cambria Math" panose="02040503050406030204" pitchFamily="18" charset="0"/>
                            </a:rPr>
                            <m:t>𝑇</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e>
                      </m:nary>
                    </m:oMath>
                  </m:oMathPara>
                </a14:m>
                <a:endParaRPr lang="en-US" altLang="zh-CN" sz="2100" dirty="0"/>
              </a:p>
              <a:p>
                <a:pPr marL="0" indent="0">
                  <a:buNone/>
                </a:pPr>
                <a:r>
                  <a:rPr lang="zh-CN" altLang="en-US" sz="1950" dirty="0"/>
                  <a:t>最终的参数等于每次迭代的增量的和</a:t>
                </a:r>
                <a:endParaRPr lang="en-US" altLang="zh-CN" sz="1950" dirty="0"/>
              </a:p>
              <a:p>
                <a:pPr marL="0" indent="0">
                  <a:buNone/>
                </a:pPr>
                <a:endParaRPr lang="zh-CN" altLang="en-US" sz="21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4757245" y="1921423"/>
                <a:ext cx="4268514" cy="4021274"/>
              </a:xfrm>
              <a:prstGeom prst="rect">
                <a:avLst/>
              </a:prstGeom>
              <a:blipFill>
                <a:blip r:embed="rId4"/>
                <a:stretch>
                  <a:fillRect l="-1854" b="-1364"/>
                </a:stretch>
              </a:blipFill>
            </p:spPr>
            <p:txBody>
              <a:bodyPr/>
              <a:lstStyle/>
              <a:p>
                <a:r>
                  <a:rPr lang="zh-CN" altLang="en-US">
                    <a:noFill/>
                  </a:rPr>
                  <a:t> </a:t>
                </a:r>
              </a:p>
            </p:txBody>
          </p:sp>
        </mc:Fallback>
      </mc:AlternateContent>
      <p:cxnSp>
        <p:nvCxnSpPr>
          <p:cNvPr id="6" name="直接连接符 5"/>
          <p:cNvCxnSpPr/>
          <p:nvPr/>
        </p:nvCxnSpPr>
        <p:spPr>
          <a:xfrm>
            <a:off x="4374340" y="2226469"/>
            <a:ext cx="12416" cy="360352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0909" y="2759934"/>
            <a:ext cx="1133536" cy="651973"/>
          </a:xfrm>
          <a:prstGeom prst="rect">
            <a:avLst/>
          </a:prstGeom>
          <a:noFill/>
        </p:spPr>
        <p:txBody>
          <a:bodyPr wrap="square" rtlCol="0">
            <a:spAutoFit/>
          </a:bodyPr>
          <a:lstStyle/>
          <a:p>
            <a:pPr>
              <a:lnSpc>
                <a:spcPct val="90000"/>
              </a:lnSpc>
              <a:spcBef>
                <a:spcPts val="750"/>
              </a:spcBef>
            </a:pPr>
            <a:r>
              <a:rPr lang="zh-CN" altLang="en-US" sz="1650" dirty="0"/>
              <a:t>第</a:t>
            </a:r>
            <a:r>
              <a:rPr lang="en-US" altLang="zh-CN" sz="1650" dirty="0"/>
              <a:t>t</a:t>
            </a:r>
            <a:r>
              <a:rPr lang="zh-CN" altLang="en-US" sz="1650" dirty="0"/>
              <a:t>次迭代</a:t>
            </a:r>
            <a:endParaRPr lang="en-US" altLang="zh-CN" sz="1650" dirty="0"/>
          </a:p>
          <a:p>
            <a:pPr>
              <a:lnSpc>
                <a:spcPct val="90000"/>
              </a:lnSpc>
              <a:spcBef>
                <a:spcPts val="750"/>
              </a:spcBef>
            </a:pPr>
            <a:r>
              <a:rPr lang="zh-CN" altLang="en-US" sz="1650" dirty="0"/>
              <a:t>后的参数</a:t>
            </a:r>
          </a:p>
        </p:txBody>
      </p:sp>
      <p:sp>
        <p:nvSpPr>
          <p:cNvPr id="10" name="文本框 9"/>
          <p:cNvSpPr txBox="1"/>
          <p:nvPr/>
        </p:nvSpPr>
        <p:spPr>
          <a:xfrm>
            <a:off x="1534747" y="2759422"/>
            <a:ext cx="1281788" cy="600164"/>
          </a:xfrm>
          <a:prstGeom prst="rect">
            <a:avLst/>
          </a:prstGeom>
          <a:noFill/>
        </p:spPr>
        <p:txBody>
          <a:bodyPr wrap="square" rtlCol="0">
            <a:spAutoFit/>
          </a:bodyPr>
          <a:lstStyle/>
          <a:p>
            <a:r>
              <a:rPr lang="zh-CN" altLang="en-US" sz="1650" dirty="0"/>
              <a:t>第</a:t>
            </a:r>
            <a:r>
              <a:rPr lang="en-US" altLang="zh-CN" sz="1650" dirty="0"/>
              <a:t>t-1</a:t>
            </a:r>
            <a:r>
              <a:rPr lang="zh-CN" altLang="en-US" sz="1650" dirty="0"/>
              <a:t>次迭</a:t>
            </a:r>
            <a:endParaRPr lang="en-US" altLang="zh-CN" sz="1650" dirty="0"/>
          </a:p>
          <a:p>
            <a:r>
              <a:rPr lang="zh-CN" altLang="en-US" sz="1650" dirty="0"/>
              <a:t>代后的参数</a:t>
            </a:r>
          </a:p>
        </p:txBody>
      </p:sp>
      <p:sp>
        <p:nvSpPr>
          <p:cNvPr id="11" name="文本框 10"/>
          <p:cNvSpPr txBox="1"/>
          <p:nvPr/>
        </p:nvSpPr>
        <p:spPr>
          <a:xfrm>
            <a:off x="2868831" y="2759423"/>
            <a:ext cx="1285383" cy="854080"/>
          </a:xfrm>
          <a:prstGeom prst="rect">
            <a:avLst/>
          </a:prstGeom>
          <a:noFill/>
        </p:spPr>
        <p:txBody>
          <a:bodyPr wrap="square" rtlCol="0">
            <a:spAutoFit/>
          </a:bodyPr>
          <a:lstStyle/>
          <a:p>
            <a:r>
              <a:rPr lang="zh-CN" altLang="en-US" sz="1650" dirty="0"/>
              <a:t>第</a:t>
            </a:r>
            <a:r>
              <a:rPr lang="en-US" altLang="zh-CN" sz="1650" dirty="0"/>
              <a:t>t</a:t>
            </a:r>
            <a:r>
              <a:rPr lang="zh-CN" altLang="en-US" sz="1650" dirty="0"/>
              <a:t>次迭代的</a:t>
            </a:r>
            <a:endParaRPr lang="en-US" altLang="zh-CN" sz="1650" dirty="0"/>
          </a:p>
          <a:p>
            <a:r>
              <a:rPr lang="zh-CN" altLang="en-US" sz="1650" dirty="0"/>
              <a:t>参数的增量</a:t>
            </a:r>
            <a:endParaRPr lang="en-US" altLang="zh-CN" sz="1650" dirty="0"/>
          </a:p>
        </p:txBody>
      </p:sp>
      <p:sp>
        <p:nvSpPr>
          <p:cNvPr id="12" name="文本框 11"/>
          <p:cNvSpPr txBox="1"/>
          <p:nvPr/>
        </p:nvSpPr>
        <p:spPr>
          <a:xfrm>
            <a:off x="4757245" y="2777241"/>
            <a:ext cx="1217008" cy="600164"/>
          </a:xfrm>
          <a:prstGeom prst="rect">
            <a:avLst/>
          </a:prstGeom>
          <a:noFill/>
        </p:spPr>
        <p:txBody>
          <a:bodyPr wrap="square" rtlCol="0">
            <a:spAutoFit/>
          </a:bodyPr>
          <a:lstStyle/>
          <a:p>
            <a:r>
              <a:rPr lang="zh-CN" altLang="en-US" sz="1650" dirty="0"/>
              <a:t>第</a:t>
            </a:r>
            <a:r>
              <a:rPr lang="en-US" altLang="zh-CN" sz="1650" dirty="0"/>
              <a:t>t</a:t>
            </a:r>
            <a:r>
              <a:rPr lang="zh-CN" altLang="en-US" sz="1650" dirty="0"/>
              <a:t>次迭代</a:t>
            </a:r>
            <a:endParaRPr lang="en-US" altLang="zh-CN" sz="1650" dirty="0"/>
          </a:p>
          <a:p>
            <a:r>
              <a:rPr lang="zh-CN" altLang="en-US" sz="1650" dirty="0"/>
              <a:t>后的函数</a:t>
            </a:r>
          </a:p>
        </p:txBody>
      </p:sp>
      <p:sp>
        <p:nvSpPr>
          <p:cNvPr id="13" name="文本框 12"/>
          <p:cNvSpPr txBox="1"/>
          <p:nvPr/>
        </p:nvSpPr>
        <p:spPr>
          <a:xfrm>
            <a:off x="6194378" y="2777241"/>
            <a:ext cx="1270109" cy="600164"/>
          </a:xfrm>
          <a:prstGeom prst="rect">
            <a:avLst/>
          </a:prstGeom>
          <a:noFill/>
        </p:spPr>
        <p:txBody>
          <a:bodyPr wrap="square" rtlCol="0">
            <a:spAutoFit/>
          </a:bodyPr>
          <a:lstStyle/>
          <a:p>
            <a:r>
              <a:rPr lang="zh-CN" altLang="en-US" sz="1650" dirty="0"/>
              <a:t>第</a:t>
            </a:r>
            <a:r>
              <a:rPr lang="en-US" altLang="zh-CN" sz="1650" dirty="0"/>
              <a:t>t-1</a:t>
            </a:r>
            <a:r>
              <a:rPr lang="zh-CN" altLang="en-US" sz="1650" dirty="0"/>
              <a:t>次迭</a:t>
            </a:r>
            <a:endParaRPr lang="en-US" altLang="zh-CN" sz="1650" dirty="0"/>
          </a:p>
          <a:p>
            <a:r>
              <a:rPr lang="zh-CN" altLang="en-US" sz="1650" dirty="0"/>
              <a:t>代后的函数</a:t>
            </a:r>
          </a:p>
        </p:txBody>
      </p:sp>
      <p:sp>
        <p:nvSpPr>
          <p:cNvPr id="14" name="文本框 13"/>
          <p:cNvSpPr txBox="1"/>
          <p:nvPr/>
        </p:nvSpPr>
        <p:spPr>
          <a:xfrm>
            <a:off x="7604407" y="2777241"/>
            <a:ext cx="1421352" cy="600164"/>
          </a:xfrm>
          <a:prstGeom prst="rect">
            <a:avLst/>
          </a:prstGeom>
          <a:noFill/>
        </p:spPr>
        <p:txBody>
          <a:bodyPr wrap="square" rtlCol="0">
            <a:spAutoFit/>
          </a:bodyPr>
          <a:lstStyle/>
          <a:p>
            <a:r>
              <a:rPr lang="zh-CN" altLang="en-US" sz="1650" dirty="0"/>
              <a:t>第</a:t>
            </a:r>
            <a:r>
              <a:rPr lang="en-US" altLang="zh-CN" sz="1650" dirty="0"/>
              <a:t>t</a:t>
            </a:r>
            <a:r>
              <a:rPr lang="zh-CN" altLang="en-US" sz="1650" dirty="0"/>
              <a:t>次迭代的</a:t>
            </a:r>
            <a:endParaRPr lang="en-US" altLang="zh-CN" sz="1650" dirty="0"/>
          </a:p>
          <a:p>
            <a:r>
              <a:rPr lang="zh-CN" altLang="en-US" sz="1650" dirty="0"/>
              <a:t>函数的增量</a:t>
            </a:r>
            <a:endParaRPr lang="en-US" altLang="zh-CN" sz="1650" dirty="0"/>
          </a:p>
        </p:txBody>
      </p:sp>
      <p:cxnSp>
        <p:nvCxnSpPr>
          <p:cNvPr id="16" name="直接箭头连接符 15"/>
          <p:cNvCxnSpPr/>
          <p:nvPr/>
        </p:nvCxnSpPr>
        <p:spPr>
          <a:xfrm flipV="1">
            <a:off x="737676" y="2506829"/>
            <a:ext cx="432914" cy="25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099812" y="2506829"/>
            <a:ext cx="4108" cy="27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3152160" y="2506828"/>
            <a:ext cx="310708" cy="23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264425" y="2524648"/>
            <a:ext cx="432914" cy="25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684704" y="2524648"/>
            <a:ext cx="3282" cy="25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7910348" y="2524648"/>
            <a:ext cx="388545" cy="234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607547" y="3585378"/>
            <a:ext cx="261284" cy="316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3123" y="3689774"/>
            <a:ext cx="652853" cy="316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040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Gradient Descent </a:t>
            </a:r>
            <a:r>
              <a:rPr lang="en-US" altLang="zh-CN" dirty="0">
                <a:sym typeface="Wingdings" panose="05000000000000000000" pitchFamily="2" charset="2"/>
              </a:rPr>
              <a:t> Gradient Boosting</a:t>
            </a:r>
            <a:endParaRPr lang="zh-CN" altLang="en-US" dirty="0"/>
          </a:p>
        </p:txBody>
      </p:sp>
      <p:sp>
        <p:nvSpPr>
          <p:cNvPr id="3" name="内容占位符 2"/>
          <p:cNvSpPr>
            <a:spLocks noGrp="1"/>
          </p:cNvSpPr>
          <p:nvPr>
            <p:ph idx="1"/>
          </p:nvPr>
        </p:nvSpPr>
        <p:spPr/>
        <p:txBody>
          <a:bodyPr/>
          <a:lstStyle/>
          <a:p>
            <a:r>
              <a:rPr lang="zh-CN" altLang="en-US" dirty="0" smtClean="0"/>
              <a:t>参数空间：对</a:t>
            </a:r>
            <a:r>
              <a:rPr lang="en-US" altLang="zh-CN" dirty="0" smtClean="0"/>
              <a:t>x</a:t>
            </a:r>
            <a:r>
              <a:rPr lang="zh-CN" altLang="en-US" dirty="0" smtClean="0"/>
              <a:t>求导，</a:t>
            </a:r>
            <a:r>
              <a:rPr lang="zh-CN" altLang="en-US" dirty="0"/>
              <a:t>选择使得</a:t>
            </a:r>
            <a:r>
              <a:rPr lang="en-US" altLang="zh-CN" dirty="0"/>
              <a:t>Loss</a:t>
            </a:r>
            <a:r>
              <a:rPr lang="zh-CN" altLang="en-US" dirty="0"/>
              <a:t>下降最快的一</a:t>
            </a:r>
            <a:r>
              <a:rPr lang="zh-CN" altLang="en-US" dirty="0" smtClean="0"/>
              <a:t>个参数</a:t>
            </a:r>
            <a:endParaRPr lang="en-US" altLang="zh-CN" dirty="0" smtClean="0"/>
          </a:p>
          <a:p>
            <a:r>
              <a:rPr lang="zh-CN" altLang="en-US" dirty="0" smtClean="0"/>
              <a:t>函数空间：对</a:t>
            </a:r>
            <a:r>
              <a:rPr lang="en-US" altLang="zh-CN" dirty="0" smtClean="0"/>
              <a:t>f(x)</a:t>
            </a:r>
            <a:r>
              <a:rPr lang="zh-CN" altLang="en-US" dirty="0" smtClean="0"/>
              <a:t>求导，选择</a:t>
            </a:r>
            <a:r>
              <a:rPr lang="zh-CN" altLang="en-US" dirty="0"/>
              <a:t>使得</a:t>
            </a:r>
            <a:r>
              <a:rPr lang="en-US" altLang="zh-CN" dirty="0" smtClean="0"/>
              <a:t>Loss</a:t>
            </a:r>
            <a:r>
              <a:rPr lang="zh-CN" altLang="en-US" dirty="0" smtClean="0"/>
              <a:t>下降最快的</a:t>
            </a:r>
            <a:r>
              <a:rPr lang="zh-CN" altLang="en-US" dirty="0"/>
              <a:t>一个</a:t>
            </a:r>
            <a:r>
              <a:rPr lang="zh-CN" altLang="en-US" dirty="0" smtClean="0"/>
              <a:t>函数</a:t>
            </a:r>
            <a:endParaRPr lang="en-US" altLang="zh-CN" dirty="0" smtClean="0"/>
          </a:p>
        </p:txBody>
      </p:sp>
    </p:spTree>
    <p:extLst>
      <p:ext uri="{BB962C8B-B14F-4D97-AF65-F5344CB8AC3E}">
        <p14:creationId xmlns:p14="http://schemas.microsoft.com/office/powerpoint/2010/main" val="735218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Gradient Descent </a:t>
            </a:r>
            <a:r>
              <a:rPr lang="en-US" altLang="zh-CN" dirty="0" smtClean="0">
                <a:sym typeface="Wingdings" panose="05000000000000000000" pitchFamily="2" charset="2"/>
              </a:rPr>
              <a:t></a:t>
            </a:r>
            <a:r>
              <a:rPr lang="en-US" altLang="zh-CN" dirty="0" smtClean="0"/>
              <a:t> </a:t>
            </a:r>
            <a:r>
              <a:rPr lang="en-US" altLang="zh-CN" dirty="0"/>
              <a:t>Gradient Boosting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zh-CN" altLang="en-US" dirty="0" smtClean="0"/>
                  <a:t>模型</a:t>
                </a:r>
                <a:r>
                  <a:rPr lang="en-US" altLang="zh-CN" dirty="0" smtClean="0"/>
                  <a:t>F</a:t>
                </a:r>
                <a:r>
                  <a:rPr lang="zh-CN" altLang="en-US" dirty="0" smtClean="0"/>
                  <a:t>为加法模型：</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pt-BR" altLang="zh-CN" i="1">
                              <a:latin typeface="Cambria Math" panose="02040503050406030204" pitchFamily="18" charset="0"/>
                            </a:rPr>
                          </m:ctrlPr>
                        </m:dPr>
                        <m:e>
                          <m:r>
                            <a:rPr lang="pt-BR"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e>
                      </m:d>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pt-BR" altLang="zh-CN" i="1" smtClean="0">
                              <a:latin typeface="Cambria Math" panose="02040503050406030204" pitchFamily="18" charset="0"/>
                            </a:rPr>
                            <m:t>=0</m:t>
                          </m:r>
                        </m:sub>
                        <m:sup>
                          <m:r>
                            <a:rPr lang="en-US" altLang="zh-CN" b="0" i="1" smtClean="0">
                              <a:latin typeface="Cambria Math" panose="02040503050406030204" pitchFamily="18" charset="0"/>
                            </a:rPr>
                            <m:t>𝑇</m:t>
                          </m:r>
                        </m:sup>
                        <m:e>
                          <m:sSub>
                            <m:sSubPr>
                              <m:ctrlPr>
                                <a:rPr lang="pt-BR" altLang="zh-CN" i="1" smtClean="0">
                                  <a:latin typeface="Cambria Math" panose="02040503050406030204" pitchFamily="18" charset="0"/>
                                </a:rPr>
                              </m:ctrlPr>
                            </m:sSubPr>
                            <m:e>
                              <m:r>
                                <a:rPr lang="zh-CN" altLang="pt-BR" i="1" smtClean="0">
                                  <a:latin typeface="Cambria Math" panose="02040503050406030204" pitchFamily="18" charset="0"/>
                                </a:rPr>
                                <m:t>𝛼</m:t>
                              </m:r>
                            </m:e>
                            <m:sub>
                              <m:r>
                                <a:rPr lang="en-US" altLang="zh-CN" b="0" i="1" smtClean="0">
                                  <a:latin typeface="Cambria Math" panose="02040503050406030204" pitchFamily="18" charset="0"/>
                                </a:rPr>
                                <m:t>𝑡</m:t>
                              </m:r>
                            </m:sub>
                          </m:sSub>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nary>
                            <m:naryPr>
                              <m:chr m:val="∑"/>
                              <m:ctrlPr>
                                <a:rPr lang="pt-BR"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pt-BR" altLang="zh-CN" i="1">
                                  <a:latin typeface="Cambria Math" panose="02040503050406030204" pitchFamily="18" charset="0"/>
                                </a:rPr>
                                <m:t>=0</m:t>
                              </m:r>
                            </m:sub>
                            <m:sup>
                              <m:r>
                                <a:rPr lang="en-US" altLang="zh-CN" i="1">
                                  <a:latin typeface="Cambria Math" panose="02040503050406030204" pitchFamily="18" charset="0"/>
                                </a:rPr>
                                <m:t>𝑇</m:t>
                              </m:r>
                            </m:sup>
                            <m:e>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e>
                              </m:d>
                              <m:r>
                                <a:rPr lang="pt-BR" altLang="zh-CN" i="1">
                                  <a:latin typeface="Cambria Math" panose="02040503050406030204" pitchFamily="18" charset="0"/>
                                </a:rPr>
                                <m:t> </m:t>
                              </m:r>
                            </m:e>
                          </m:nary>
                        </m:e>
                      </m:nary>
                    </m:oMath>
                  </m:oMathPara>
                </a14:m>
                <a:endParaRPr lang="en-US" altLang="zh-CN" dirty="0" smtClean="0"/>
              </a:p>
              <a:p>
                <a:pPr marL="0" indent="0">
                  <a:buNone/>
                </a:pPr>
                <a:r>
                  <a:rPr lang="zh-CN" altLang="en-US" dirty="0" smtClean="0"/>
                  <a:t>其中，</a:t>
                </a:r>
                <a:r>
                  <a:rPr lang="en-US" altLang="zh-CN" dirty="0" smtClean="0"/>
                  <a:t>X</a:t>
                </a:r>
                <a:r>
                  <a:rPr lang="zh-CN" altLang="en-US" dirty="0" smtClean="0"/>
                  <a:t>为输入样本，</a:t>
                </a:r>
                <a:r>
                  <a:rPr lang="en-US" altLang="zh-CN" dirty="0" smtClean="0"/>
                  <a:t>h</a:t>
                </a:r>
                <a:r>
                  <a:rPr lang="zh-CN" altLang="en-US" dirty="0" smtClean="0"/>
                  <a:t>为</a:t>
                </a:r>
                <a:r>
                  <a:rPr lang="zh-CN" altLang="en-US" dirty="0" smtClean="0">
                    <a:solidFill>
                      <a:srgbClr val="FF0000"/>
                    </a:solidFill>
                  </a:rPr>
                  <a:t>回归树</a:t>
                </a:r>
                <a:r>
                  <a:rPr lang="zh-CN" altLang="en-US" dirty="0" smtClean="0"/>
                  <a:t>，</a:t>
                </a:r>
                <a:r>
                  <a:rPr lang="en-US" altLang="zh-CN" dirty="0" smtClean="0"/>
                  <a:t>w</a:t>
                </a:r>
                <a:r>
                  <a:rPr lang="zh-CN" altLang="en-US" dirty="0" smtClean="0"/>
                  <a:t>是树的参数，</a:t>
                </a:r>
                <a:r>
                  <a:rPr lang="en-US" altLang="zh-CN" dirty="0" smtClean="0"/>
                  <a:t>α</a:t>
                </a:r>
                <a:r>
                  <a:rPr lang="zh-CN" altLang="en-US" dirty="0" smtClean="0"/>
                  <a:t>是树的权重。</a:t>
                </a:r>
                <a:endParaRPr lang="en-US" altLang="zh-CN" dirty="0" smtClean="0"/>
              </a:p>
              <a:p>
                <a:endParaRPr lang="en-US" altLang="zh-CN" dirty="0" smtClean="0"/>
              </a:p>
              <a:p>
                <a:r>
                  <a:rPr lang="zh-CN" altLang="en-US" dirty="0" smtClean="0"/>
                  <a:t>通过最小化损失函数求解最优模型：</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r>
                        <a:rPr lang="zh-CN" altLang="en-US" i="1" smtClean="0">
                          <a:latin typeface="Cambria Math" panose="02040503050406030204" pitchFamily="18" charset="0"/>
                        </a:rPr>
                        <m:t>∗</m:t>
                      </m:r>
                      <m:r>
                        <a:rPr lang="pt-BR"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r>
                        <a:rPr lang="en-US" altLang="zh-CN" b="0" i="1" smtClean="0">
                          <a:latin typeface="Cambria Math" panose="02040503050406030204" pitchFamily="18" charset="0"/>
                        </a:rPr>
                        <m:t>𝑚𝑖𝑛</m:t>
                      </m:r>
                      <m:nary>
                        <m:naryPr>
                          <m:chr m:val="∑"/>
                          <m:ctrlPr>
                            <a:rPr lang="pt-BR" altLang="zh-CN" i="1">
                              <a:latin typeface="Cambria Math" panose="02040503050406030204" pitchFamily="18" charset="0"/>
                            </a:rPr>
                          </m:ctrlPr>
                        </m:naryPr>
                        <m:sub>
                          <m:r>
                            <a:rPr lang="en-US" altLang="zh-CN" b="0" i="1" smtClean="0">
                              <a:latin typeface="Cambria Math" panose="02040503050406030204" pitchFamily="18" charset="0"/>
                            </a:rPr>
                            <m:t>𝑖</m:t>
                          </m:r>
                          <m:r>
                            <a:rPr lang="pt-BR" altLang="zh-CN" i="1">
                              <a:latin typeface="Cambria Math" panose="02040503050406030204" pitchFamily="18" charset="0"/>
                            </a:rPr>
                            <m:t>=0</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e>
                          </m:d>
                        </m:e>
                      </m:nary>
                    </m:oMath>
                  </m:oMathPara>
                </a14:m>
                <a:endParaRPr lang="en-US" altLang="zh-CN" dirty="0"/>
              </a:p>
              <a:p>
                <a:pPr marL="0" indent="0">
                  <a:buNone/>
                </a:pPr>
                <a:r>
                  <a:rPr lang="zh-CN" altLang="en-US" dirty="0" smtClean="0"/>
                  <a:t>通过贪心法迭代求最优解</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3" t="-2690" r="-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3371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57251"/>
            <a:ext cx="7886700" cy="994172"/>
          </a:xfrm>
        </p:spPr>
        <p:txBody>
          <a:bodyPr/>
          <a:lstStyle/>
          <a:p>
            <a:r>
              <a:rPr lang="en-US" altLang="zh-CN" sz="3200" dirty="0" smtClean="0"/>
              <a:t>Gradient Descent </a:t>
            </a:r>
            <a:r>
              <a:rPr lang="en-US" altLang="zh-CN" sz="3200" dirty="0" smtClean="0">
                <a:sym typeface="Wingdings" panose="05000000000000000000" pitchFamily="2" charset="2"/>
              </a:rPr>
              <a:t> Gradient Boosting</a:t>
            </a:r>
            <a:endParaRPr lang="zh-CN" altLang="en-US" sz="3200" dirty="0"/>
          </a:p>
        </p:txBody>
      </p:sp>
      <p:sp>
        <p:nvSpPr>
          <p:cNvPr id="3" name="内容占位符 2"/>
          <p:cNvSpPr>
            <a:spLocks noGrp="1"/>
          </p:cNvSpPr>
          <p:nvPr>
            <p:ph idx="1"/>
          </p:nvPr>
        </p:nvSpPr>
        <p:spPr>
          <a:xfrm>
            <a:off x="628650" y="2281998"/>
            <a:ext cx="7886700" cy="3031475"/>
          </a:xfrm>
        </p:spPr>
        <p:txBody>
          <a:bodyPr/>
          <a:lstStyle/>
          <a:p>
            <a:r>
              <a:rPr lang="en-US" altLang="zh-CN" sz="2000" dirty="0" smtClean="0"/>
              <a:t>X</a:t>
            </a:r>
            <a:r>
              <a:rPr lang="zh-CN" altLang="en-US" sz="2000" dirty="0" smtClean="0"/>
              <a:t>是输入样本，</a:t>
            </a:r>
            <a:r>
              <a:rPr lang="en-US" altLang="zh-CN" sz="2000" dirty="0" smtClean="0"/>
              <a:t>h</a:t>
            </a:r>
            <a:r>
              <a:rPr lang="zh-CN" altLang="en-US" sz="2000" dirty="0" smtClean="0"/>
              <a:t>为分类回归树，</a:t>
            </a:r>
            <a:r>
              <a:rPr lang="en-US" altLang="zh-CN" sz="2000" dirty="0" smtClean="0"/>
              <a:t>β</a:t>
            </a:r>
            <a:r>
              <a:rPr lang="zh-CN" altLang="en-US" sz="2000" dirty="0" smtClean="0"/>
              <a:t>是树的权重，</a:t>
            </a:r>
            <a:r>
              <a:rPr lang="en-US" altLang="zh-CN" sz="2000" dirty="0" smtClean="0"/>
              <a:t>α</a:t>
            </a:r>
            <a:r>
              <a:rPr lang="zh-CN" altLang="en-US" sz="2000" dirty="0" smtClean="0"/>
              <a:t>是树的参数</a:t>
            </a:r>
            <a:endParaRPr lang="en-US" altLang="zh-CN" sz="2000" dirty="0" smtClean="0"/>
          </a:p>
        </p:txBody>
      </p:sp>
      <p:pic>
        <p:nvPicPr>
          <p:cNvPr id="5" name="图片 4"/>
          <p:cNvPicPr>
            <a:picLocks noChangeAspect="1"/>
          </p:cNvPicPr>
          <p:nvPr/>
        </p:nvPicPr>
        <p:blipFill rotWithShape="1">
          <a:blip r:embed="rId2"/>
          <a:srcRect l="4662" t="5828" b="-1"/>
          <a:stretch/>
        </p:blipFill>
        <p:spPr>
          <a:xfrm>
            <a:off x="2608832" y="1661523"/>
            <a:ext cx="3926337" cy="610986"/>
          </a:xfrm>
          <a:prstGeom prst="rect">
            <a:avLst/>
          </a:prstGeom>
        </p:spPr>
      </p:pic>
      <p:pic>
        <p:nvPicPr>
          <p:cNvPr id="7" name="图片 6"/>
          <p:cNvPicPr>
            <a:picLocks noChangeAspect="1"/>
          </p:cNvPicPr>
          <p:nvPr/>
        </p:nvPicPr>
        <p:blipFill rotWithShape="1">
          <a:blip r:embed="rId3"/>
          <a:srcRect l="1826" t="5449"/>
          <a:stretch/>
        </p:blipFill>
        <p:spPr>
          <a:xfrm>
            <a:off x="628650" y="2625007"/>
            <a:ext cx="1875402" cy="351000"/>
          </a:xfrm>
          <a:prstGeom prst="rect">
            <a:avLst/>
          </a:prstGeom>
        </p:spPr>
      </p:pic>
      <p:pic>
        <p:nvPicPr>
          <p:cNvPr id="8" name="图片 7"/>
          <p:cNvPicPr>
            <a:picLocks noChangeAspect="1"/>
          </p:cNvPicPr>
          <p:nvPr/>
        </p:nvPicPr>
        <p:blipFill rotWithShape="1">
          <a:blip r:embed="rId4"/>
          <a:srcRect l="2395" t="-10662" b="-1"/>
          <a:stretch/>
        </p:blipFill>
        <p:spPr>
          <a:xfrm>
            <a:off x="628650" y="3028658"/>
            <a:ext cx="2328564" cy="316178"/>
          </a:xfrm>
          <a:prstGeom prst="rect">
            <a:avLst/>
          </a:prstGeom>
        </p:spPr>
      </p:pic>
      <p:pic>
        <p:nvPicPr>
          <p:cNvPr id="9" name="图片 8"/>
          <p:cNvPicPr>
            <a:picLocks noChangeAspect="1"/>
          </p:cNvPicPr>
          <p:nvPr/>
        </p:nvPicPr>
        <p:blipFill rotWithShape="1">
          <a:blip r:embed="rId5"/>
          <a:srcRect l="4652" t="-1433" r="4005" b="10088"/>
          <a:stretch/>
        </p:blipFill>
        <p:spPr>
          <a:xfrm>
            <a:off x="660862" y="3375416"/>
            <a:ext cx="1122218" cy="574169"/>
          </a:xfrm>
          <a:prstGeom prst="rect">
            <a:avLst/>
          </a:prstGeom>
        </p:spPr>
      </p:pic>
      <p:pic>
        <p:nvPicPr>
          <p:cNvPr id="10" name="图片 9"/>
          <p:cNvPicPr>
            <a:picLocks noChangeAspect="1"/>
          </p:cNvPicPr>
          <p:nvPr/>
        </p:nvPicPr>
        <p:blipFill rotWithShape="1">
          <a:blip r:embed="rId6"/>
          <a:srcRect l="1679" t="5169" b="7548"/>
          <a:stretch/>
        </p:blipFill>
        <p:spPr>
          <a:xfrm>
            <a:off x="660862" y="3971941"/>
            <a:ext cx="2921552" cy="536171"/>
          </a:xfrm>
          <a:prstGeom prst="rect">
            <a:avLst/>
          </a:prstGeom>
        </p:spPr>
      </p:pic>
      <p:pic>
        <p:nvPicPr>
          <p:cNvPr id="11" name="图片 10"/>
          <p:cNvPicPr>
            <a:picLocks noChangeAspect="1"/>
          </p:cNvPicPr>
          <p:nvPr/>
        </p:nvPicPr>
        <p:blipFill>
          <a:blip r:embed="rId7"/>
          <a:stretch>
            <a:fillRect/>
          </a:stretch>
        </p:blipFill>
        <p:spPr>
          <a:xfrm>
            <a:off x="660862" y="4529019"/>
            <a:ext cx="1307143" cy="564286"/>
          </a:xfrm>
          <a:prstGeom prst="rect">
            <a:avLst/>
          </a:prstGeom>
        </p:spPr>
      </p:pic>
      <p:pic>
        <p:nvPicPr>
          <p:cNvPr id="12" name="图片 11"/>
          <p:cNvPicPr>
            <a:picLocks noChangeAspect="1"/>
          </p:cNvPicPr>
          <p:nvPr/>
        </p:nvPicPr>
        <p:blipFill>
          <a:blip r:embed="rId8"/>
          <a:stretch>
            <a:fillRect/>
          </a:stretch>
        </p:blipFill>
        <p:spPr>
          <a:xfrm>
            <a:off x="635862" y="5127284"/>
            <a:ext cx="1321429" cy="285714"/>
          </a:xfrm>
          <a:prstGeom prst="rect">
            <a:avLst/>
          </a:prstGeom>
        </p:spPr>
      </p:pic>
      <p:pic>
        <p:nvPicPr>
          <p:cNvPr id="13" name="图片 12"/>
          <p:cNvPicPr>
            <a:picLocks noChangeAspect="1"/>
          </p:cNvPicPr>
          <p:nvPr/>
        </p:nvPicPr>
        <p:blipFill>
          <a:blip r:embed="rId9"/>
          <a:stretch>
            <a:fillRect/>
          </a:stretch>
        </p:blipFill>
        <p:spPr>
          <a:xfrm>
            <a:off x="625147" y="5523744"/>
            <a:ext cx="2664286" cy="357143"/>
          </a:xfrm>
          <a:prstGeom prst="rect">
            <a:avLst/>
          </a:prstGeom>
        </p:spPr>
      </p:pic>
      <p:pic>
        <p:nvPicPr>
          <p:cNvPr id="14" name="图片 13"/>
          <p:cNvPicPr>
            <a:picLocks noChangeAspect="1"/>
          </p:cNvPicPr>
          <p:nvPr/>
        </p:nvPicPr>
        <p:blipFill>
          <a:blip r:embed="rId10"/>
          <a:stretch>
            <a:fillRect/>
          </a:stretch>
        </p:blipFill>
        <p:spPr>
          <a:xfrm>
            <a:off x="4870892" y="3344836"/>
            <a:ext cx="1757143" cy="564286"/>
          </a:xfrm>
          <a:prstGeom prst="rect">
            <a:avLst/>
          </a:prstGeom>
        </p:spPr>
      </p:pic>
      <p:pic>
        <p:nvPicPr>
          <p:cNvPr id="15" name="图片 14"/>
          <p:cNvPicPr>
            <a:picLocks noChangeAspect="1"/>
          </p:cNvPicPr>
          <p:nvPr/>
        </p:nvPicPr>
        <p:blipFill>
          <a:blip r:embed="rId11"/>
          <a:stretch>
            <a:fillRect/>
          </a:stretch>
        </p:blipFill>
        <p:spPr>
          <a:xfrm>
            <a:off x="4870892" y="4508112"/>
            <a:ext cx="1892857" cy="550000"/>
          </a:xfrm>
          <a:prstGeom prst="rect">
            <a:avLst/>
          </a:prstGeom>
        </p:spPr>
      </p:pic>
      <p:pic>
        <p:nvPicPr>
          <p:cNvPr id="17" name="图片 16"/>
          <p:cNvPicPr>
            <a:picLocks noChangeAspect="1"/>
          </p:cNvPicPr>
          <p:nvPr/>
        </p:nvPicPr>
        <p:blipFill>
          <a:blip r:embed="rId12"/>
          <a:stretch>
            <a:fillRect/>
          </a:stretch>
        </p:blipFill>
        <p:spPr>
          <a:xfrm>
            <a:off x="4841485" y="3908950"/>
            <a:ext cx="2885714" cy="564286"/>
          </a:xfrm>
          <a:prstGeom prst="rect">
            <a:avLst/>
          </a:prstGeom>
        </p:spPr>
      </p:pic>
      <p:pic>
        <p:nvPicPr>
          <p:cNvPr id="18" name="图片 17"/>
          <p:cNvPicPr>
            <a:picLocks noChangeAspect="1"/>
          </p:cNvPicPr>
          <p:nvPr/>
        </p:nvPicPr>
        <p:blipFill>
          <a:blip r:embed="rId13"/>
          <a:stretch>
            <a:fillRect/>
          </a:stretch>
        </p:blipFill>
        <p:spPr>
          <a:xfrm>
            <a:off x="4862479" y="5155856"/>
            <a:ext cx="1735715" cy="257143"/>
          </a:xfrm>
          <a:prstGeom prst="rect">
            <a:avLst/>
          </a:prstGeom>
        </p:spPr>
      </p:pic>
      <p:pic>
        <p:nvPicPr>
          <p:cNvPr id="19" name="图片 18"/>
          <p:cNvPicPr>
            <a:picLocks noChangeAspect="1"/>
          </p:cNvPicPr>
          <p:nvPr/>
        </p:nvPicPr>
        <p:blipFill>
          <a:blip r:embed="rId14"/>
          <a:stretch>
            <a:fillRect/>
          </a:stretch>
        </p:blipFill>
        <p:spPr>
          <a:xfrm>
            <a:off x="4862480" y="2965263"/>
            <a:ext cx="2142857" cy="328571"/>
          </a:xfrm>
          <a:prstGeom prst="rect">
            <a:avLst/>
          </a:prstGeom>
        </p:spPr>
      </p:pic>
      <p:pic>
        <p:nvPicPr>
          <p:cNvPr id="20" name="图片 19"/>
          <p:cNvPicPr>
            <a:picLocks noChangeAspect="1"/>
          </p:cNvPicPr>
          <p:nvPr/>
        </p:nvPicPr>
        <p:blipFill>
          <a:blip r:embed="rId15"/>
          <a:stretch>
            <a:fillRect/>
          </a:stretch>
        </p:blipFill>
        <p:spPr>
          <a:xfrm>
            <a:off x="4862480" y="5509263"/>
            <a:ext cx="3907143" cy="371429"/>
          </a:xfrm>
          <a:prstGeom prst="rect">
            <a:avLst/>
          </a:prstGeom>
        </p:spPr>
      </p:pic>
      <p:sp>
        <p:nvSpPr>
          <p:cNvPr id="21" name="矩形 20"/>
          <p:cNvSpPr/>
          <p:nvPr/>
        </p:nvSpPr>
        <p:spPr>
          <a:xfrm>
            <a:off x="504825" y="2965263"/>
            <a:ext cx="3771900" cy="291542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12244" y="2965262"/>
            <a:ext cx="4057379" cy="291542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0916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cnblogs.com/cnblogs_com/LeftNotEasy/201101/2011010221480047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73" y="2383761"/>
            <a:ext cx="6019889" cy="280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674302" y="3301913"/>
            <a:ext cx="2416047" cy="369332"/>
          </a:xfrm>
          <a:prstGeom prst="rect">
            <a:avLst/>
          </a:prstGeom>
          <a:noFill/>
        </p:spPr>
        <p:txBody>
          <a:bodyPr wrap="square" rtlCol="0">
            <a:spAutoFit/>
          </a:bodyPr>
          <a:lstStyle/>
          <a:p>
            <a:r>
              <a:rPr lang="zh-CN" altLang="en-US" dirty="0" smtClean="0"/>
              <a:t>计算梯度下降的方向</a:t>
            </a:r>
            <a:endParaRPr lang="zh-CN" altLang="en-US" dirty="0"/>
          </a:p>
        </p:txBody>
      </p:sp>
      <p:sp>
        <p:nvSpPr>
          <p:cNvPr id="6" name="文本框 5"/>
          <p:cNvSpPr txBox="1"/>
          <p:nvPr/>
        </p:nvSpPr>
        <p:spPr>
          <a:xfrm>
            <a:off x="6674302" y="3701902"/>
            <a:ext cx="2283960" cy="646331"/>
          </a:xfrm>
          <a:prstGeom prst="rect">
            <a:avLst/>
          </a:prstGeom>
          <a:noFill/>
        </p:spPr>
        <p:txBody>
          <a:bodyPr wrap="square" rtlCol="0">
            <a:spAutoFit/>
          </a:bodyPr>
          <a:lstStyle/>
          <a:p>
            <a:r>
              <a:rPr lang="zh-CN" altLang="en-US" dirty="0" smtClean="0"/>
              <a:t>拟合下降方向求参数</a:t>
            </a:r>
            <a:r>
              <a:rPr lang="en-US" altLang="zh-CN" dirty="0" smtClean="0"/>
              <a:t>α</a:t>
            </a:r>
            <a:endParaRPr lang="zh-CN" altLang="en-US" dirty="0"/>
          </a:p>
        </p:txBody>
      </p:sp>
      <p:sp>
        <p:nvSpPr>
          <p:cNvPr id="7" name="文本框 6"/>
          <p:cNvSpPr txBox="1"/>
          <p:nvPr/>
        </p:nvSpPr>
        <p:spPr>
          <a:xfrm>
            <a:off x="6674302" y="4042685"/>
            <a:ext cx="2283960" cy="646331"/>
          </a:xfrm>
          <a:prstGeom prst="rect">
            <a:avLst/>
          </a:prstGeom>
          <a:noFill/>
        </p:spPr>
        <p:txBody>
          <a:bodyPr wrap="square" rtlCol="0">
            <a:spAutoFit/>
          </a:bodyPr>
          <a:lstStyle/>
          <a:p>
            <a:r>
              <a:rPr lang="zh-CN" altLang="en-US" dirty="0" smtClean="0"/>
              <a:t>在得到</a:t>
            </a:r>
            <a:r>
              <a:rPr lang="en-US" altLang="zh-CN" dirty="0" smtClean="0"/>
              <a:t>α</a:t>
            </a:r>
            <a:r>
              <a:rPr lang="zh-CN" altLang="en-US" dirty="0" smtClean="0"/>
              <a:t>的基础上求参数</a:t>
            </a:r>
            <a:r>
              <a:rPr lang="en-US" altLang="zh-CN" dirty="0" smtClean="0"/>
              <a:t>ρ</a:t>
            </a:r>
            <a:endParaRPr lang="zh-CN" altLang="en-US" dirty="0"/>
          </a:p>
        </p:txBody>
      </p:sp>
      <p:sp>
        <p:nvSpPr>
          <p:cNvPr id="8" name="文本框 7"/>
          <p:cNvSpPr txBox="1"/>
          <p:nvPr/>
        </p:nvSpPr>
        <p:spPr>
          <a:xfrm>
            <a:off x="6674302" y="4347652"/>
            <a:ext cx="2283960" cy="369332"/>
          </a:xfrm>
          <a:prstGeom prst="rect">
            <a:avLst/>
          </a:prstGeom>
          <a:noFill/>
        </p:spPr>
        <p:txBody>
          <a:bodyPr wrap="square" rtlCol="0">
            <a:spAutoFit/>
          </a:bodyPr>
          <a:lstStyle/>
          <a:p>
            <a:r>
              <a:rPr lang="zh-CN" altLang="en-US" dirty="0" smtClean="0"/>
              <a:t>更新模型</a:t>
            </a:r>
            <a:endParaRPr lang="zh-CN" altLang="en-US" dirty="0"/>
          </a:p>
        </p:txBody>
      </p:sp>
      <p:cxnSp>
        <p:nvCxnSpPr>
          <p:cNvPr id="10" name="直接箭头连接符 9"/>
          <p:cNvCxnSpPr>
            <a:endCxn id="4" idx="1"/>
          </p:cNvCxnSpPr>
          <p:nvPr/>
        </p:nvCxnSpPr>
        <p:spPr>
          <a:xfrm flipV="1">
            <a:off x="5780313" y="3440412"/>
            <a:ext cx="893989" cy="11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1"/>
          </p:cNvCxnSpPr>
          <p:nvPr/>
        </p:nvCxnSpPr>
        <p:spPr>
          <a:xfrm>
            <a:off x="4702628" y="4486151"/>
            <a:ext cx="19716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6" idx="1"/>
          </p:cNvCxnSpPr>
          <p:nvPr/>
        </p:nvCxnSpPr>
        <p:spPr>
          <a:xfrm flipV="1">
            <a:off x="5235347" y="3840401"/>
            <a:ext cx="1438955" cy="11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7" idx="1"/>
          </p:cNvCxnSpPr>
          <p:nvPr/>
        </p:nvCxnSpPr>
        <p:spPr>
          <a:xfrm>
            <a:off x="6362018" y="4181185"/>
            <a:ext cx="3122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1"/>
          <p:cNvSpPr>
            <a:spLocks noGrp="1"/>
          </p:cNvSpPr>
          <p:nvPr>
            <p:ph type="title"/>
          </p:nvPr>
        </p:nvSpPr>
        <p:spPr>
          <a:xfrm>
            <a:off x="628650" y="1131094"/>
            <a:ext cx="7886700" cy="994172"/>
          </a:xfrm>
        </p:spPr>
        <p:txBody>
          <a:bodyPr/>
          <a:lstStyle/>
          <a:p>
            <a:r>
              <a:rPr lang="en-US" altLang="zh-CN" dirty="0" smtClean="0"/>
              <a:t>Gradient Descent Boosting</a:t>
            </a:r>
            <a:r>
              <a:rPr lang="zh-CN" altLang="en-US" dirty="0" smtClean="0"/>
              <a:t>的框架</a:t>
            </a:r>
            <a:endParaRPr lang="zh-CN" altLang="en-US" dirty="0"/>
          </a:p>
        </p:txBody>
      </p:sp>
      <p:sp>
        <p:nvSpPr>
          <p:cNvPr id="2" name="矩形 1"/>
          <p:cNvSpPr/>
          <p:nvPr/>
        </p:nvSpPr>
        <p:spPr>
          <a:xfrm>
            <a:off x="2267339" y="3243555"/>
            <a:ext cx="1259633" cy="510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7395" y="3360481"/>
            <a:ext cx="557684" cy="923330"/>
          </a:xfrm>
          <a:prstGeom prst="rect">
            <a:avLst/>
          </a:prstGeom>
          <a:noFill/>
        </p:spPr>
        <p:txBody>
          <a:bodyPr wrap="square" rtlCol="0">
            <a:spAutoFit/>
          </a:bodyPr>
          <a:lstStyle/>
          <a:p>
            <a:r>
              <a:rPr lang="zh-CN" altLang="en-US" dirty="0" smtClean="0">
                <a:solidFill>
                  <a:srgbClr val="FF0000"/>
                </a:solidFill>
              </a:rPr>
              <a:t>响应：</a:t>
            </a:r>
            <a:endParaRPr lang="zh-CN" altLang="en-US" dirty="0">
              <a:solidFill>
                <a:srgbClr val="FF0000"/>
              </a:solidFill>
            </a:endParaRPr>
          </a:p>
        </p:txBody>
      </p:sp>
      <p:pic>
        <p:nvPicPr>
          <p:cNvPr id="9" name="图片 8"/>
          <p:cNvPicPr>
            <a:picLocks noChangeAspect="1"/>
          </p:cNvPicPr>
          <p:nvPr/>
        </p:nvPicPr>
        <p:blipFill>
          <a:blip r:embed="rId4"/>
          <a:stretch>
            <a:fillRect/>
          </a:stretch>
        </p:blipFill>
        <p:spPr>
          <a:xfrm>
            <a:off x="1296237" y="2895409"/>
            <a:ext cx="4185714" cy="1207143"/>
          </a:xfrm>
          <a:prstGeom prst="rect">
            <a:avLst/>
          </a:prstGeom>
        </p:spPr>
      </p:pic>
    </p:spTree>
    <p:extLst>
      <p:ext uri="{BB962C8B-B14F-4D97-AF65-F5344CB8AC3E}">
        <p14:creationId xmlns:p14="http://schemas.microsoft.com/office/powerpoint/2010/main" val="285073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GBDT</a:t>
            </a:r>
            <a:r>
              <a:rPr lang="zh-CN" altLang="en-US" dirty="0" smtClean="0"/>
              <a:t>的两种描述形式</a:t>
            </a:r>
            <a:endParaRPr lang="zh-CN" altLang="en-US" dirty="0"/>
          </a:p>
        </p:txBody>
      </p:sp>
      <p:sp>
        <p:nvSpPr>
          <p:cNvPr id="3" name="内容占位符 2"/>
          <p:cNvSpPr>
            <a:spLocks noGrp="1"/>
          </p:cNvSpPr>
          <p:nvPr>
            <p:ph idx="1"/>
          </p:nvPr>
        </p:nvSpPr>
        <p:spPr/>
        <p:txBody>
          <a:bodyPr/>
          <a:lstStyle/>
          <a:p>
            <a:r>
              <a:rPr lang="zh-CN" altLang="en-US" dirty="0" smtClean="0"/>
              <a:t>基于残差描述的版本</a:t>
            </a:r>
            <a:endParaRPr lang="en-US" altLang="zh-CN" dirty="0" smtClean="0"/>
          </a:p>
          <a:p>
            <a:r>
              <a:rPr lang="zh-CN" altLang="en-US" dirty="0" smtClean="0"/>
              <a:t>基于梯度描述的版本</a:t>
            </a:r>
            <a:endParaRPr lang="zh-CN" altLang="en-US" dirty="0"/>
          </a:p>
        </p:txBody>
      </p:sp>
    </p:spTree>
    <p:extLst>
      <p:ext uri="{BB962C8B-B14F-4D97-AF65-F5344CB8AC3E}">
        <p14:creationId xmlns:p14="http://schemas.microsoft.com/office/powerpoint/2010/main" val="2018167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87"/>
          <p:cNvSpPr txBox="1"/>
          <p:nvPr/>
        </p:nvSpPr>
        <p:spPr>
          <a:xfrm>
            <a:off x="2268874" y="1773238"/>
            <a:ext cx="4006178" cy="1754302"/>
          </a:xfrm>
          <a:prstGeom prst="rect">
            <a:avLst/>
          </a:prstGeom>
          <a:noFill/>
        </p:spPr>
        <p:txBody>
          <a:bodyPr wrap="none" lIns="91417" tIns="45708" rIns="91417" bIns="45708">
            <a:spAutoFit/>
          </a:bodyPr>
          <a:lstStyle/>
          <a:p>
            <a:pPr algn="ctr">
              <a:defRPr/>
            </a:pPr>
            <a:r>
              <a:rPr lang="zh-CN" altLang="en-US" sz="3600" dirty="0" smtClean="0"/>
              <a:t>第一部分</a:t>
            </a:r>
            <a:endParaRPr lang="en-US" altLang="zh-CN" sz="3600" dirty="0" smtClean="0"/>
          </a:p>
          <a:p>
            <a:pPr algn="ctr">
              <a:defRPr/>
            </a:pPr>
            <a:r>
              <a:rPr lang="en-US" altLang="zh-CN" sz="3600" dirty="0" smtClean="0"/>
              <a:t>Gradient </a:t>
            </a:r>
            <a:r>
              <a:rPr lang="en-US" altLang="zh-CN" sz="3600" dirty="0"/>
              <a:t>Boosting </a:t>
            </a:r>
            <a:br>
              <a:rPr lang="en-US" altLang="zh-CN" sz="3600" dirty="0"/>
            </a:br>
            <a:r>
              <a:rPr lang="en-US" altLang="zh-CN" sz="3600" dirty="0"/>
              <a:t>Decision Tree</a:t>
            </a:r>
            <a:endParaRPr lang="zh-CN" altLang="en-US" sz="3600" dirty="0">
              <a:solidFill>
                <a:schemeClr val="tx1">
                  <a:lumMod val="65000"/>
                  <a:lumOff val="35000"/>
                </a:schemeClr>
              </a:solidFill>
              <a:latin typeface="微软雅黑" pitchFamily="34" charset="-122"/>
              <a:ea typeface="微软雅黑" pitchFamily="34" charset="-122"/>
            </a:endParaRPr>
          </a:p>
        </p:txBody>
      </p:sp>
      <p:sp>
        <p:nvSpPr>
          <p:cNvPr id="3075" name="日期占位符 1"/>
          <p:cNvSpPr>
            <a:spLocks noGrp="1"/>
          </p:cNvSpPr>
          <p:nvPr>
            <p:ph type="dt" sz="quarter" idx="10"/>
          </p:nvPr>
        </p:nvSpPr>
        <p:spPr>
          <a:xfrm>
            <a:off x="7092950" y="5589588"/>
            <a:ext cx="1008063" cy="287337"/>
          </a:xfrm>
          <a:noFill/>
        </p:spPr>
        <p:txBody>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fld id="{6A0CDFC8-0F4D-411F-9E39-65C24BC73A44}" type="datetime1">
              <a:rPr lang="zh-CN" altLang="en-US" sz="1400" smtClean="0">
                <a:ea typeface="宋体" panose="02010600030101010101" pitchFamily="2" charset="-122"/>
              </a:rPr>
              <a:pPr>
                <a:spcBef>
                  <a:spcPct val="0"/>
                </a:spcBef>
                <a:buFontTx/>
                <a:buNone/>
              </a:pPr>
              <a:t>2018/4/18</a:t>
            </a:fld>
            <a:endParaRPr lang="en-US" altLang="zh-CN" sz="1400" smtClean="0">
              <a:ea typeface="宋体" panose="02010600030101010101" pitchFamily="2" charset="-122"/>
            </a:endParaRPr>
          </a:p>
        </p:txBody>
      </p:sp>
      <p:sp>
        <p:nvSpPr>
          <p:cNvPr id="3076" name="文本框 1"/>
          <p:cNvSpPr txBox="1">
            <a:spLocks noChangeArrowheads="1"/>
          </p:cNvSpPr>
          <p:nvPr/>
        </p:nvSpPr>
        <p:spPr bwMode="auto">
          <a:xfrm>
            <a:off x="5292725" y="3644900"/>
            <a:ext cx="2532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李欣   </a:t>
            </a:r>
            <a:r>
              <a:rPr lang="en-US" altLang="zh-CN" dirty="0"/>
              <a:t>51174500030</a:t>
            </a:r>
            <a:endParaRPr lang="zh-CN" altLang="en-US" dirty="0"/>
          </a:p>
        </p:txBody>
      </p:sp>
    </p:spTree>
    <p:extLst>
      <p:ext uri="{BB962C8B-B14F-4D97-AF65-F5344CB8AC3E}">
        <p14:creationId xmlns:p14="http://schemas.microsoft.com/office/powerpoint/2010/main" val="3290458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基于梯度的版本</a:t>
            </a:r>
            <a:endParaRPr lang="zh-CN" altLang="en-US" dirty="0"/>
          </a:p>
        </p:txBody>
      </p:sp>
      <p:sp>
        <p:nvSpPr>
          <p:cNvPr id="3" name="内容占位符 2"/>
          <p:cNvSpPr>
            <a:spLocks noGrp="1"/>
          </p:cNvSpPr>
          <p:nvPr>
            <p:ph idx="1"/>
          </p:nvPr>
        </p:nvSpPr>
        <p:spPr/>
        <p:txBody>
          <a:bodyPr/>
          <a:lstStyle/>
          <a:p>
            <a:r>
              <a:rPr lang="zh-CN" altLang="en-US" dirty="0"/>
              <a:t>每一次的计算是为了减少上一次的残差</a:t>
            </a:r>
            <a:r>
              <a:rPr lang="en-US" altLang="zh-CN" dirty="0"/>
              <a:t>(residual)</a:t>
            </a:r>
            <a:r>
              <a:rPr lang="zh-CN" altLang="en-US" dirty="0"/>
              <a:t>，而为了消除残差，我们可以在</a:t>
            </a:r>
            <a:r>
              <a:rPr lang="zh-CN" altLang="en-US" b="1" dirty="0"/>
              <a:t>残差减少的梯度</a:t>
            </a:r>
            <a:r>
              <a:rPr lang="en-US" altLang="zh-CN" b="1" dirty="0"/>
              <a:t>(Gradient)</a:t>
            </a:r>
            <a:r>
              <a:rPr lang="zh-CN" altLang="en-US" b="1" dirty="0"/>
              <a:t>方向</a:t>
            </a:r>
            <a:r>
              <a:rPr lang="zh-CN" altLang="en-US" dirty="0"/>
              <a:t>上建立一个新的模型</a:t>
            </a:r>
            <a:r>
              <a:rPr lang="zh-CN" altLang="en-US" dirty="0" smtClean="0"/>
              <a:t>。</a:t>
            </a:r>
            <a:endParaRPr lang="en-US" altLang="zh-CN" dirty="0" smtClean="0"/>
          </a:p>
          <a:p>
            <a:r>
              <a:rPr lang="zh-CN" altLang="en-US" dirty="0"/>
              <a:t>认为</a:t>
            </a:r>
            <a:r>
              <a:rPr lang="en-US" altLang="zh-CN" dirty="0"/>
              <a:t>GBDT</a:t>
            </a:r>
            <a:r>
              <a:rPr lang="zh-CN" altLang="en-US" dirty="0"/>
              <a:t>是一</a:t>
            </a:r>
            <a:r>
              <a:rPr lang="zh-CN" altLang="en-US" dirty="0" smtClean="0"/>
              <a:t>棵</a:t>
            </a:r>
            <a:r>
              <a:rPr lang="zh-CN" altLang="en-US" b="1" dirty="0" smtClean="0"/>
              <a:t>梯度迭代</a:t>
            </a:r>
            <a:r>
              <a:rPr lang="zh-CN" altLang="en-US" b="1" dirty="0"/>
              <a:t>树</a:t>
            </a:r>
          </a:p>
          <a:p>
            <a:endParaRPr lang="zh-CN" altLang="en-US" dirty="0"/>
          </a:p>
        </p:txBody>
      </p:sp>
      <p:sp>
        <p:nvSpPr>
          <p:cNvPr id="4" name="文本框 3"/>
          <p:cNvSpPr txBox="1"/>
          <p:nvPr/>
        </p:nvSpPr>
        <p:spPr>
          <a:xfrm>
            <a:off x="4227022" y="3089218"/>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4160906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基于残差的版本</a:t>
            </a:r>
            <a:endParaRPr lang="zh-CN" altLang="en-US" dirty="0"/>
          </a:p>
        </p:txBody>
      </p:sp>
      <p:sp>
        <p:nvSpPr>
          <p:cNvPr id="3" name="内容占位符 2"/>
          <p:cNvSpPr>
            <a:spLocks noGrp="1"/>
          </p:cNvSpPr>
          <p:nvPr>
            <p:ph idx="1"/>
          </p:nvPr>
        </p:nvSpPr>
        <p:spPr/>
        <p:txBody>
          <a:bodyPr/>
          <a:lstStyle/>
          <a:p>
            <a:r>
              <a:rPr lang="zh-CN" altLang="en-US" b="1" dirty="0" smtClean="0"/>
              <a:t>每</a:t>
            </a:r>
            <a:r>
              <a:rPr lang="zh-CN" altLang="en-US" b="1" dirty="0"/>
              <a:t>一棵</a:t>
            </a:r>
            <a:r>
              <a:rPr lang="zh-CN" altLang="en-US" b="1" dirty="0" smtClean="0"/>
              <a:t>树拟合的</a:t>
            </a:r>
            <a:r>
              <a:rPr lang="zh-CN" altLang="en-US" b="1" dirty="0"/>
              <a:t>是之前所有</a:t>
            </a:r>
            <a:r>
              <a:rPr lang="zh-CN" altLang="en-US" b="1" dirty="0" smtClean="0"/>
              <a:t>树的结论</a:t>
            </a:r>
            <a:r>
              <a:rPr lang="zh-CN" altLang="en-US" b="1" dirty="0"/>
              <a:t>和的残差</a:t>
            </a:r>
            <a:r>
              <a:rPr lang="zh-CN" altLang="en-US" dirty="0"/>
              <a:t>，这个</a:t>
            </a:r>
            <a:r>
              <a:rPr lang="zh-CN" altLang="en-US" b="1" dirty="0"/>
              <a:t>残差就是一个加预测值后能得真实值的累加量</a:t>
            </a:r>
            <a:r>
              <a:rPr lang="zh-CN" altLang="en-US" dirty="0" smtClean="0"/>
              <a:t>。</a:t>
            </a:r>
            <a:endParaRPr lang="en-US" altLang="zh-CN" dirty="0" smtClean="0"/>
          </a:p>
          <a:p>
            <a:r>
              <a:rPr lang="zh-CN" altLang="en-US" dirty="0" smtClean="0"/>
              <a:t>认为</a:t>
            </a:r>
            <a:r>
              <a:rPr lang="en-US" altLang="zh-CN" dirty="0" smtClean="0"/>
              <a:t>GBDT</a:t>
            </a:r>
            <a:r>
              <a:rPr lang="zh-CN" altLang="en-US" dirty="0" smtClean="0"/>
              <a:t>是一棵</a:t>
            </a:r>
            <a:r>
              <a:rPr lang="zh-CN" altLang="en-US" b="1" dirty="0"/>
              <a:t>残差迭代树</a:t>
            </a:r>
          </a:p>
        </p:txBody>
      </p:sp>
    </p:spTree>
    <p:extLst>
      <p:ext uri="{BB962C8B-B14F-4D97-AF65-F5344CB8AC3E}">
        <p14:creationId xmlns:p14="http://schemas.microsoft.com/office/powerpoint/2010/main" val="11464537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8093"/>
            <a:ext cx="7886700" cy="994172"/>
          </a:xfrm>
        </p:spPr>
        <p:txBody>
          <a:bodyPr/>
          <a:lstStyle/>
          <a:p>
            <a:r>
              <a:rPr lang="zh-CN" altLang="en-US" dirty="0" smtClean="0"/>
              <a:t>基于残差的版本</a:t>
            </a:r>
            <a:endParaRPr lang="zh-CN" altLang="en-US" dirty="0"/>
          </a:p>
        </p:txBody>
      </p:sp>
      <p:graphicFrame>
        <p:nvGraphicFramePr>
          <p:cNvPr id="7" name="表格 6"/>
          <p:cNvGraphicFramePr>
            <a:graphicFrameLocks noGrp="1"/>
          </p:cNvGraphicFramePr>
          <p:nvPr>
            <p:extLst/>
          </p:nvPr>
        </p:nvGraphicFramePr>
        <p:xfrm>
          <a:off x="1951264" y="2132264"/>
          <a:ext cx="4933562" cy="1409700"/>
        </p:xfrm>
        <a:graphic>
          <a:graphicData uri="http://schemas.openxmlformats.org/drawingml/2006/table">
            <a:tbl>
              <a:tblPr firstRow="1" bandRow="1">
                <a:tableStyleId>{5C22544A-7EE6-4342-B048-85BDC9FD1C3A}</a:tableStyleId>
              </a:tblPr>
              <a:tblGrid>
                <a:gridCol w="1160838">
                  <a:extLst>
                    <a:ext uri="{9D8B030D-6E8A-4147-A177-3AD203B41FA5}">
                      <a16:colId xmlns:a16="http://schemas.microsoft.com/office/drawing/2014/main" val="20000"/>
                    </a:ext>
                  </a:extLst>
                </a:gridCol>
                <a:gridCol w="1160838">
                  <a:extLst>
                    <a:ext uri="{9D8B030D-6E8A-4147-A177-3AD203B41FA5}">
                      <a16:colId xmlns:a16="http://schemas.microsoft.com/office/drawing/2014/main" val="20001"/>
                    </a:ext>
                  </a:extLst>
                </a:gridCol>
                <a:gridCol w="1604180">
                  <a:extLst>
                    <a:ext uri="{9D8B030D-6E8A-4147-A177-3AD203B41FA5}">
                      <a16:colId xmlns:a16="http://schemas.microsoft.com/office/drawing/2014/main" val="20002"/>
                    </a:ext>
                  </a:extLst>
                </a:gridCol>
                <a:gridCol w="1007706">
                  <a:extLst>
                    <a:ext uri="{9D8B030D-6E8A-4147-A177-3AD203B41FA5}">
                      <a16:colId xmlns:a16="http://schemas.microsoft.com/office/drawing/2014/main" val="20003"/>
                    </a:ext>
                  </a:extLst>
                </a:gridCol>
              </a:tblGrid>
              <a:tr h="274320">
                <a:tc>
                  <a:txBody>
                    <a:bodyPr/>
                    <a:lstStyle/>
                    <a:p>
                      <a:r>
                        <a:rPr lang="zh-CN" altLang="en-US" sz="1400" dirty="0" smtClean="0"/>
                        <a:t>人物</a:t>
                      </a:r>
                      <a:endParaRPr lang="zh-CN" altLang="en-US" sz="1400" dirty="0"/>
                    </a:p>
                  </a:txBody>
                  <a:tcPr marL="68580" marR="68580" marT="34290" marB="34290"/>
                </a:tc>
                <a:tc>
                  <a:txBody>
                    <a:bodyPr/>
                    <a:lstStyle/>
                    <a:p>
                      <a:r>
                        <a:rPr lang="zh-CN" altLang="en-US" sz="1400" dirty="0" smtClean="0"/>
                        <a:t>购物金额</a:t>
                      </a:r>
                      <a:endParaRPr lang="zh-CN" altLang="en-US" sz="1400" dirty="0"/>
                    </a:p>
                  </a:txBody>
                  <a:tcPr marL="68580" marR="68580" marT="34290" marB="34290"/>
                </a:tc>
                <a:tc>
                  <a:txBody>
                    <a:bodyPr/>
                    <a:lstStyle/>
                    <a:p>
                      <a:r>
                        <a:rPr lang="zh-CN" altLang="en-US" sz="1400" dirty="0" smtClean="0"/>
                        <a:t>经常访问百度知道</a:t>
                      </a:r>
                      <a:endParaRPr lang="zh-CN" altLang="en-US" sz="1400" dirty="0"/>
                    </a:p>
                  </a:txBody>
                  <a:tcPr marL="68580" marR="68580" marT="34290" marB="34290"/>
                </a:tc>
                <a:tc>
                  <a:txBody>
                    <a:bodyPr/>
                    <a:lstStyle/>
                    <a:p>
                      <a:r>
                        <a:rPr lang="zh-CN" altLang="en-US" sz="1400" dirty="0" smtClean="0"/>
                        <a:t>年龄</a:t>
                      </a:r>
                      <a:endParaRPr lang="zh-CN" altLang="en-US" sz="1400" dirty="0"/>
                    </a:p>
                  </a:txBody>
                  <a:tcPr marL="68580" marR="68580" marT="34290" marB="34290"/>
                </a:tc>
                <a:extLst>
                  <a:ext uri="{0D108BD9-81ED-4DB2-BD59-A6C34878D82A}">
                    <a16:rowId xmlns:a16="http://schemas.microsoft.com/office/drawing/2014/main" val="10000"/>
                  </a:ext>
                </a:extLst>
              </a:tr>
              <a:tr h="274320">
                <a:tc>
                  <a:txBody>
                    <a:bodyPr/>
                    <a:lstStyle/>
                    <a:p>
                      <a:r>
                        <a:rPr lang="en-US" altLang="zh-CN" sz="1400" dirty="0" smtClean="0"/>
                        <a:t>A</a:t>
                      </a:r>
                      <a:endParaRPr lang="zh-CN" altLang="en-US" sz="1400" dirty="0"/>
                    </a:p>
                  </a:txBody>
                  <a:tcPr marL="68580" marR="68580" marT="34290" marB="34290"/>
                </a:tc>
                <a:tc>
                  <a:txBody>
                    <a:bodyPr/>
                    <a:lstStyle/>
                    <a:p>
                      <a:r>
                        <a:rPr lang="en-US" altLang="zh-CN" sz="1400" dirty="0" smtClean="0"/>
                        <a:t>500</a:t>
                      </a:r>
                      <a:endParaRPr lang="zh-CN" altLang="en-US" sz="1400" dirty="0"/>
                    </a:p>
                  </a:txBody>
                  <a:tcPr marL="68580" marR="68580" marT="34290" marB="34290"/>
                </a:tc>
                <a:tc>
                  <a:txBody>
                    <a:bodyPr/>
                    <a:lstStyle/>
                    <a:p>
                      <a:r>
                        <a:rPr lang="zh-CN" altLang="en-US" sz="1400" dirty="0" smtClean="0"/>
                        <a:t>是</a:t>
                      </a:r>
                      <a:endParaRPr lang="zh-CN" altLang="en-US" sz="1400" dirty="0"/>
                    </a:p>
                  </a:txBody>
                  <a:tcPr marL="68580" marR="68580" marT="34290" marB="34290"/>
                </a:tc>
                <a:tc>
                  <a:txBody>
                    <a:bodyPr/>
                    <a:lstStyle/>
                    <a:p>
                      <a:r>
                        <a:rPr lang="en-US" altLang="zh-CN" sz="1400" dirty="0" smtClean="0"/>
                        <a:t>14</a:t>
                      </a:r>
                      <a:endParaRPr lang="zh-CN" altLang="en-US" sz="1400" dirty="0"/>
                    </a:p>
                  </a:txBody>
                  <a:tcPr marL="68580" marR="68580" marT="34290" marB="34290"/>
                </a:tc>
                <a:extLst>
                  <a:ext uri="{0D108BD9-81ED-4DB2-BD59-A6C34878D82A}">
                    <a16:rowId xmlns:a16="http://schemas.microsoft.com/office/drawing/2014/main" val="10001"/>
                  </a:ext>
                </a:extLst>
              </a:tr>
              <a:tr h="274320">
                <a:tc>
                  <a:txBody>
                    <a:bodyPr/>
                    <a:lstStyle/>
                    <a:p>
                      <a:r>
                        <a:rPr lang="en-US" altLang="zh-CN" sz="1400" dirty="0" smtClean="0"/>
                        <a:t>B</a:t>
                      </a:r>
                      <a:endParaRPr lang="zh-CN" altLang="en-US" sz="1400" dirty="0"/>
                    </a:p>
                  </a:txBody>
                  <a:tcPr marL="68580" marR="68580" marT="34290" marB="34290"/>
                </a:tc>
                <a:tc>
                  <a:txBody>
                    <a:bodyPr/>
                    <a:lstStyle/>
                    <a:p>
                      <a:r>
                        <a:rPr lang="en-US" altLang="zh-CN" sz="1400" dirty="0" smtClean="0"/>
                        <a:t>800</a:t>
                      </a:r>
                      <a:endParaRPr lang="zh-CN" altLang="en-US" sz="1400" dirty="0"/>
                    </a:p>
                  </a:txBody>
                  <a:tcPr marL="68580" marR="68580" marT="34290" marB="34290"/>
                </a:tc>
                <a:tc>
                  <a:txBody>
                    <a:bodyPr/>
                    <a:lstStyle/>
                    <a:p>
                      <a:r>
                        <a:rPr lang="zh-CN" altLang="en-US" sz="1400" dirty="0" smtClean="0"/>
                        <a:t>否</a:t>
                      </a:r>
                      <a:endParaRPr lang="zh-CN" altLang="en-US" sz="1400" dirty="0"/>
                    </a:p>
                  </a:txBody>
                  <a:tcPr marL="68580" marR="68580" marT="34290" marB="34290"/>
                </a:tc>
                <a:tc>
                  <a:txBody>
                    <a:bodyPr/>
                    <a:lstStyle/>
                    <a:p>
                      <a:r>
                        <a:rPr lang="en-US" altLang="zh-CN" sz="1400" dirty="0" smtClean="0"/>
                        <a:t>16</a:t>
                      </a:r>
                      <a:endParaRPr lang="zh-CN" altLang="en-US" sz="1400" dirty="0"/>
                    </a:p>
                  </a:txBody>
                  <a:tcPr marL="68580" marR="68580" marT="34290" marB="34290"/>
                </a:tc>
                <a:extLst>
                  <a:ext uri="{0D108BD9-81ED-4DB2-BD59-A6C34878D82A}">
                    <a16:rowId xmlns:a16="http://schemas.microsoft.com/office/drawing/2014/main" val="10002"/>
                  </a:ext>
                </a:extLst>
              </a:tr>
              <a:tr h="274320">
                <a:tc>
                  <a:txBody>
                    <a:bodyPr/>
                    <a:lstStyle/>
                    <a:p>
                      <a:r>
                        <a:rPr lang="en-US" altLang="zh-CN" sz="1400" dirty="0" smtClean="0"/>
                        <a:t>C</a:t>
                      </a:r>
                      <a:endParaRPr lang="zh-CN" altLang="en-US" sz="1400" dirty="0"/>
                    </a:p>
                  </a:txBody>
                  <a:tcPr marL="68580" marR="68580" marT="34290" marB="34290"/>
                </a:tc>
                <a:tc>
                  <a:txBody>
                    <a:bodyPr/>
                    <a:lstStyle/>
                    <a:p>
                      <a:r>
                        <a:rPr lang="en-US" altLang="zh-CN" sz="1400" dirty="0" smtClean="0"/>
                        <a:t>2300</a:t>
                      </a:r>
                      <a:endParaRPr lang="zh-CN" altLang="en-US" sz="1400" dirty="0"/>
                    </a:p>
                  </a:txBody>
                  <a:tcPr marL="68580" marR="68580" marT="34290" marB="34290"/>
                </a:tc>
                <a:tc>
                  <a:txBody>
                    <a:bodyPr/>
                    <a:lstStyle/>
                    <a:p>
                      <a:r>
                        <a:rPr lang="zh-CN" altLang="en-US" sz="1400" dirty="0" smtClean="0"/>
                        <a:t>是</a:t>
                      </a:r>
                      <a:endParaRPr lang="zh-CN" altLang="en-US" sz="1400" dirty="0"/>
                    </a:p>
                  </a:txBody>
                  <a:tcPr marL="68580" marR="68580" marT="34290" marB="34290"/>
                </a:tc>
                <a:tc>
                  <a:txBody>
                    <a:bodyPr/>
                    <a:lstStyle/>
                    <a:p>
                      <a:r>
                        <a:rPr lang="en-US" altLang="zh-CN" sz="1400" dirty="0" smtClean="0"/>
                        <a:t>24</a:t>
                      </a:r>
                      <a:endParaRPr lang="zh-CN" altLang="en-US" sz="1400" dirty="0"/>
                    </a:p>
                  </a:txBody>
                  <a:tcPr marL="68580" marR="68580" marT="34290" marB="34290"/>
                </a:tc>
                <a:extLst>
                  <a:ext uri="{0D108BD9-81ED-4DB2-BD59-A6C34878D82A}">
                    <a16:rowId xmlns:a16="http://schemas.microsoft.com/office/drawing/2014/main" val="10003"/>
                  </a:ext>
                </a:extLst>
              </a:tr>
              <a:tr h="274320">
                <a:tc>
                  <a:txBody>
                    <a:bodyPr/>
                    <a:lstStyle/>
                    <a:p>
                      <a:r>
                        <a:rPr lang="en-US" altLang="zh-CN" sz="1400" dirty="0" smtClean="0"/>
                        <a:t>D</a:t>
                      </a:r>
                      <a:endParaRPr lang="zh-CN" altLang="en-US" sz="1400" dirty="0"/>
                    </a:p>
                  </a:txBody>
                  <a:tcPr marL="68580" marR="68580" marT="34290" marB="34290"/>
                </a:tc>
                <a:tc>
                  <a:txBody>
                    <a:bodyPr/>
                    <a:lstStyle/>
                    <a:p>
                      <a:r>
                        <a:rPr lang="en-US" altLang="zh-CN" sz="1400" dirty="0" smtClean="0"/>
                        <a:t>1500</a:t>
                      </a:r>
                      <a:endParaRPr lang="zh-CN" altLang="en-US" sz="1400" dirty="0"/>
                    </a:p>
                  </a:txBody>
                  <a:tcPr marL="68580" marR="68580" marT="34290" marB="34290"/>
                </a:tc>
                <a:tc>
                  <a:txBody>
                    <a:bodyPr/>
                    <a:lstStyle/>
                    <a:p>
                      <a:r>
                        <a:rPr lang="zh-CN" altLang="en-US" sz="1400" dirty="0" smtClean="0"/>
                        <a:t>否</a:t>
                      </a:r>
                      <a:endParaRPr lang="zh-CN" altLang="en-US" sz="1400" dirty="0"/>
                    </a:p>
                  </a:txBody>
                  <a:tcPr marL="68580" marR="68580" marT="34290" marB="34290"/>
                </a:tc>
                <a:tc>
                  <a:txBody>
                    <a:bodyPr/>
                    <a:lstStyle/>
                    <a:p>
                      <a:r>
                        <a:rPr lang="en-US" altLang="zh-CN" sz="1400" dirty="0" smtClean="0"/>
                        <a:t>26</a:t>
                      </a:r>
                      <a:endParaRPr lang="zh-CN" altLang="en-US" sz="1400" dirty="0"/>
                    </a:p>
                  </a:txBody>
                  <a:tcPr marL="68580" marR="68580" marT="34290" marB="34290"/>
                </a:tc>
                <a:extLst>
                  <a:ext uri="{0D108BD9-81ED-4DB2-BD59-A6C34878D82A}">
                    <a16:rowId xmlns:a16="http://schemas.microsoft.com/office/drawing/2014/main" val="10004"/>
                  </a:ext>
                </a:extLst>
              </a:tr>
            </a:tbl>
          </a:graphicData>
        </a:graphic>
      </p:graphicFrame>
      <p:pic>
        <p:nvPicPr>
          <p:cNvPr id="4" name="图片 3"/>
          <p:cNvPicPr>
            <a:picLocks noChangeAspect="1"/>
          </p:cNvPicPr>
          <p:nvPr/>
        </p:nvPicPr>
        <p:blipFill>
          <a:blip r:embed="rId3"/>
          <a:stretch>
            <a:fillRect/>
          </a:stretch>
        </p:blipFill>
        <p:spPr>
          <a:xfrm>
            <a:off x="1272000" y="3802128"/>
            <a:ext cx="6600000" cy="1950000"/>
          </a:xfrm>
          <a:prstGeom prst="rect">
            <a:avLst/>
          </a:prstGeom>
        </p:spPr>
      </p:pic>
      <p:pic>
        <p:nvPicPr>
          <p:cNvPr id="6" name="图片 5"/>
          <p:cNvPicPr>
            <a:picLocks noChangeAspect="1"/>
          </p:cNvPicPr>
          <p:nvPr/>
        </p:nvPicPr>
        <p:blipFill>
          <a:blip r:embed="rId4"/>
          <a:stretch>
            <a:fillRect/>
          </a:stretch>
        </p:blipFill>
        <p:spPr>
          <a:xfrm>
            <a:off x="1669872" y="2823860"/>
            <a:ext cx="5804257" cy="1647000"/>
          </a:xfrm>
          <a:prstGeom prst="rect">
            <a:avLst/>
          </a:prstGeom>
        </p:spPr>
      </p:pic>
    </p:spTree>
    <p:extLst>
      <p:ext uri="{BB962C8B-B14F-4D97-AF65-F5344CB8AC3E}">
        <p14:creationId xmlns:p14="http://schemas.microsoft.com/office/powerpoint/2010/main" val="12766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两种版本的对比</a:t>
            </a:r>
            <a:endParaRPr lang="zh-CN" altLang="en-US" dirty="0"/>
          </a:p>
        </p:txBody>
      </p:sp>
      <p:sp>
        <p:nvSpPr>
          <p:cNvPr id="3" name="内容占位符 2"/>
          <p:cNvSpPr>
            <a:spLocks noGrp="1"/>
          </p:cNvSpPr>
          <p:nvPr>
            <p:ph idx="1"/>
          </p:nvPr>
        </p:nvSpPr>
        <p:spPr/>
        <p:txBody>
          <a:bodyPr/>
          <a:lstStyle/>
          <a:p>
            <a:r>
              <a:rPr lang="zh-CN" altLang="en-US" sz="2400" dirty="0" smtClean="0"/>
              <a:t>相同：</a:t>
            </a:r>
            <a:endParaRPr lang="en-US" altLang="zh-CN" sz="2400" dirty="0" smtClean="0"/>
          </a:p>
          <a:p>
            <a:pPr lvl="1"/>
            <a:r>
              <a:rPr lang="zh-CN" altLang="en-US" sz="2000" dirty="0"/>
              <a:t>都是迭代回归树</a:t>
            </a:r>
            <a:endParaRPr lang="en-US" altLang="zh-CN" sz="2000" dirty="0"/>
          </a:p>
          <a:p>
            <a:pPr lvl="1"/>
            <a:r>
              <a:rPr lang="zh-CN" altLang="en-US" sz="2000" dirty="0"/>
              <a:t>都在弥补前面树的不足</a:t>
            </a:r>
            <a:endParaRPr lang="en-US" altLang="zh-CN" sz="2000" dirty="0"/>
          </a:p>
          <a:p>
            <a:pPr lvl="1"/>
            <a:r>
              <a:rPr lang="zh-CN" altLang="en-US" sz="2000" dirty="0"/>
              <a:t>最终结果都是每棵树结果的</a:t>
            </a:r>
            <a:r>
              <a:rPr lang="zh-CN" altLang="en-US" sz="2000" dirty="0" smtClean="0"/>
              <a:t>累加</a:t>
            </a:r>
            <a:endParaRPr lang="en-US" altLang="zh-CN" sz="2000" dirty="0" smtClean="0"/>
          </a:p>
          <a:p>
            <a:r>
              <a:rPr lang="zh-CN" altLang="en-US" sz="2400" dirty="0" smtClean="0"/>
              <a:t>不同：</a:t>
            </a:r>
            <a:endParaRPr lang="en-US" altLang="zh-CN" sz="2400" dirty="0" smtClean="0"/>
          </a:p>
          <a:p>
            <a:pPr lvl="1"/>
            <a:r>
              <a:rPr lang="zh-CN" altLang="en-US" sz="2000" dirty="0"/>
              <a:t>残差版本迭代时用全局最优值残差</a:t>
            </a:r>
            <a:endParaRPr lang="en-US" altLang="zh-CN" sz="2000" dirty="0"/>
          </a:p>
          <a:p>
            <a:pPr lvl="1"/>
            <a:r>
              <a:rPr lang="zh-CN" altLang="en-US" sz="2000" dirty="0"/>
              <a:t>梯度版本迭代时用局部最优方向的</a:t>
            </a:r>
            <a:r>
              <a:rPr lang="zh-CN" altLang="en-US" sz="2000" dirty="0" smtClean="0"/>
              <a:t>步长</a:t>
            </a:r>
            <a:endParaRPr lang="en-US" altLang="zh-CN" sz="2000" dirty="0" smtClean="0"/>
          </a:p>
          <a:p>
            <a:r>
              <a:rPr lang="zh-CN" altLang="en-US" sz="2400" dirty="0"/>
              <a:t>谁</a:t>
            </a:r>
            <a:r>
              <a:rPr lang="zh-CN" altLang="en-US" sz="2400" dirty="0" smtClean="0"/>
              <a:t>更好？</a:t>
            </a:r>
            <a:endParaRPr lang="en-US" altLang="zh-CN" sz="2400" dirty="0" smtClean="0"/>
          </a:p>
          <a:p>
            <a:pPr lvl="1"/>
            <a:r>
              <a:rPr lang="zh-CN" altLang="en-US" sz="2000" dirty="0" smtClean="0"/>
              <a:t>残差版本按照全局最优解路线走，但是依赖残差，灵活性差</a:t>
            </a:r>
            <a:endParaRPr lang="en-US" altLang="zh-CN" sz="2000" dirty="0" smtClean="0"/>
          </a:p>
          <a:p>
            <a:pPr lvl="1"/>
            <a:r>
              <a:rPr lang="zh-CN" altLang="en-US" sz="2000" dirty="0"/>
              <a:t>梯度</a:t>
            </a:r>
            <a:r>
              <a:rPr lang="zh-CN" altLang="en-US" sz="2000" dirty="0" smtClean="0"/>
              <a:t>版本按照局部最优路线走，灵活性</a:t>
            </a:r>
            <a:r>
              <a:rPr lang="zh-CN" altLang="en-US" sz="2000" dirty="0" smtClean="0"/>
              <a:t>高</a:t>
            </a:r>
          </a:p>
          <a:p>
            <a:pPr marL="457200" lvl="1" indent="0">
              <a:buNone/>
            </a:pPr>
            <a:endParaRPr lang="en-US" altLang="zh-CN" sz="2000" dirty="0" smtClean="0"/>
          </a:p>
        </p:txBody>
      </p:sp>
    </p:spTree>
    <p:extLst>
      <p:ext uri="{BB962C8B-B14F-4D97-AF65-F5344CB8AC3E}">
        <p14:creationId xmlns:p14="http://schemas.microsoft.com/office/powerpoint/2010/main" val="3262213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Regularization</a:t>
            </a:r>
            <a:endParaRPr lang="zh-CN" altLang="en-US" dirty="0"/>
          </a:p>
        </p:txBody>
      </p:sp>
      <p:sp>
        <p:nvSpPr>
          <p:cNvPr id="3" name="内容占位符 2"/>
          <p:cNvSpPr>
            <a:spLocks noGrp="1"/>
          </p:cNvSpPr>
          <p:nvPr>
            <p:ph idx="1"/>
          </p:nvPr>
        </p:nvSpPr>
        <p:spPr/>
        <p:txBody>
          <a:bodyPr/>
          <a:lstStyle/>
          <a:p>
            <a:r>
              <a:rPr lang="zh-CN" altLang="en-US" sz="2400" dirty="0" smtClean="0"/>
              <a:t>第一种方法：添加</a:t>
            </a:r>
            <a:r>
              <a:rPr lang="zh-CN" altLang="en-US" sz="2400" dirty="0">
                <a:solidFill>
                  <a:srgbClr val="FF0000"/>
                </a:solidFill>
              </a:rPr>
              <a:t>步长</a:t>
            </a:r>
            <a:r>
              <a:rPr lang="en-US" altLang="zh-CN" sz="2400" dirty="0">
                <a:solidFill>
                  <a:srgbClr val="FF0000"/>
                </a:solidFill>
              </a:rPr>
              <a:t>(learning rate)</a:t>
            </a:r>
            <a:endParaRPr lang="zh-CN" altLang="en-US" sz="2400" dirty="0">
              <a:solidFill>
                <a:srgbClr val="FF0000"/>
              </a:solidFill>
            </a:endParaRPr>
          </a:p>
        </p:txBody>
      </p:sp>
      <p:pic>
        <p:nvPicPr>
          <p:cNvPr id="5" name="Picture 2" descr="http://images.cnblogs.com/cnblogs_com/LeftNotEasy/201101/2011010221480047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23" y="2681972"/>
            <a:ext cx="6019889" cy="2808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1675227" y="4877382"/>
            <a:ext cx="5064286" cy="364286"/>
          </a:xfrm>
          <a:prstGeom prst="rect">
            <a:avLst/>
          </a:prstGeom>
        </p:spPr>
      </p:pic>
    </p:spTree>
    <p:extLst>
      <p:ext uri="{BB962C8B-B14F-4D97-AF65-F5344CB8AC3E}">
        <p14:creationId xmlns:p14="http://schemas.microsoft.com/office/powerpoint/2010/main" val="32186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Regularization</a:t>
            </a:r>
            <a:endParaRPr lang="zh-CN" altLang="en-US" dirty="0"/>
          </a:p>
        </p:txBody>
      </p:sp>
      <p:sp>
        <p:nvSpPr>
          <p:cNvPr id="3" name="内容占位符 2"/>
          <p:cNvSpPr>
            <a:spLocks noGrp="1"/>
          </p:cNvSpPr>
          <p:nvPr>
            <p:ph idx="1"/>
          </p:nvPr>
        </p:nvSpPr>
        <p:spPr/>
        <p:txBody>
          <a:bodyPr/>
          <a:lstStyle/>
          <a:p>
            <a:r>
              <a:rPr lang="zh-CN" altLang="en-US" dirty="0" smtClean="0"/>
              <a:t>第二种方法：</a:t>
            </a:r>
            <a:r>
              <a:rPr lang="zh-CN" altLang="en-US" dirty="0"/>
              <a:t>通过</a:t>
            </a:r>
            <a:r>
              <a:rPr lang="zh-CN" altLang="en-US" dirty="0">
                <a:solidFill>
                  <a:srgbClr val="FF0000"/>
                </a:solidFill>
              </a:rPr>
              <a:t>子</a:t>
            </a:r>
            <a:r>
              <a:rPr lang="zh-CN" altLang="en-US" dirty="0" smtClean="0">
                <a:solidFill>
                  <a:srgbClr val="FF0000"/>
                </a:solidFill>
              </a:rPr>
              <a:t>采样（</a:t>
            </a:r>
            <a:r>
              <a:rPr lang="en-US" altLang="zh-CN" dirty="0">
                <a:solidFill>
                  <a:srgbClr val="FF0000"/>
                </a:solidFill>
              </a:rPr>
              <a:t>subsample</a:t>
            </a:r>
            <a:r>
              <a:rPr lang="zh-CN" altLang="en-US" dirty="0" smtClean="0">
                <a:solidFill>
                  <a:srgbClr val="FF0000"/>
                </a:solidFill>
              </a:rPr>
              <a:t>）</a:t>
            </a:r>
            <a:endParaRPr lang="en-US" altLang="zh-CN" dirty="0" smtClean="0">
              <a:solidFill>
                <a:srgbClr val="FF0000"/>
              </a:solidFill>
            </a:endParaRPr>
          </a:p>
          <a:p>
            <a:r>
              <a:rPr lang="zh-CN" altLang="en-US" dirty="0" smtClean="0"/>
              <a:t>采样比例为</a:t>
            </a:r>
            <a:r>
              <a:rPr lang="en-US" altLang="zh-CN" dirty="0" smtClean="0"/>
              <a:t>(0,1]</a:t>
            </a:r>
            <a:r>
              <a:rPr lang="zh-CN" altLang="en-US" dirty="0" smtClean="0"/>
              <a:t>，推荐</a:t>
            </a:r>
            <a:r>
              <a:rPr lang="en-US" altLang="zh-CN" dirty="0" smtClean="0"/>
              <a:t>[0.5, 0.8]</a:t>
            </a:r>
          </a:p>
          <a:p>
            <a:r>
              <a:rPr lang="zh-CN" altLang="en-US" dirty="0"/>
              <a:t>不放回采样</a:t>
            </a:r>
          </a:p>
        </p:txBody>
      </p:sp>
    </p:spTree>
    <p:extLst>
      <p:ext uri="{BB962C8B-B14F-4D97-AF65-F5344CB8AC3E}">
        <p14:creationId xmlns:p14="http://schemas.microsoft.com/office/powerpoint/2010/main" val="1795255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Regularization</a:t>
            </a:r>
            <a:endParaRPr lang="zh-CN" altLang="en-US" dirty="0"/>
          </a:p>
        </p:txBody>
      </p:sp>
      <p:sp>
        <p:nvSpPr>
          <p:cNvPr id="3" name="内容占位符 2"/>
          <p:cNvSpPr>
            <a:spLocks noGrp="1"/>
          </p:cNvSpPr>
          <p:nvPr>
            <p:ph idx="1"/>
          </p:nvPr>
        </p:nvSpPr>
        <p:spPr/>
        <p:txBody>
          <a:bodyPr/>
          <a:lstStyle/>
          <a:p>
            <a:r>
              <a:rPr lang="zh-CN" altLang="en-US" dirty="0" smtClean="0"/>
              <a:t>第三种方法：对</a:t>
            </a:r>
            <a:r>
              <a:rPr lang="en-US" altLang="zh-CN" dirty="0" smtClean="0"/>
              <a:t>CART</a:t>
            </a:r>
            <a:r>
              <a:rPr lang="zh-CN" altLang="en-US" dirty="0" smtClean="0"/>
              <a:t>树进行</a:t>
            </a:r>
            <a:r>
              <a:rPr lang="zh-CN" altLang="en-US" dirty="0" smtClean="0">
                <a:solidFill>
                  <a:srgbClr val="FF0000"/>
                </a:solidFill>
              </a:rPr>
              <a:t>剪枝</a:t>
            </a:r>
            <a:endParaRPr lang="en-US" altLang="zh-CN" dirty="0" smtClean="0">
              <a:solidFill>
                <a:srgbClr val="FF0000"/>
              </a:solidFill>
            </a:endParaRPr>
          </a:p>
          <a:p>
            <a:endParaRPr lang="zh-CN" altLang="en-US" dirty="0"/>
          </a:p>
        </p:txBody>
      </p:sp>
    </p:spTree>
    <p:extLst>
      <p:ext uri="{BB962C8B-B14F-4D97-AF65-F5344CB8AC3E}">
        <p14:creationId xmlns:p14="http://schemas.microsoft.com/office/powerpoint/2010/main" val="970096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Regularization</a:t>
            </a:r>
            <a:endParaRPr lang="zh-CN" altLang="en-US" dirty="0"/>
          </a:p>
        </p:txBody>
      </p:sp>
      <p:sp>
        <p:nvSpPr>
          <p:cNvPr id="3" name="内容占位符 2"/>
          <p:cNvSpPr>
            <a:spLocks noGrp="1"/>
          </p:cNvSpPr>
          <p:nvPr>
            <p:ph idx="1"/>
          </p:nvPr>
        </p:nvSpPr>
        <p:spPr/>
        <p:txBody>
          <a:bodyPr/>
          <a:lstStyle/>
          <a:p>
            <a:r>
              <a:rPr lang="zh-CN" altLang="en-US" dirty="0" smtClean="0"/>
              <a:t>第四种方法：</a:t>
            </a:r>
            <a:r>
              <a:rPr lang="en-US" altLang="zh-CN" dirty="0" smtClean="0">
                <a:solidFill>
                  <a:srgbClr val="FF0000"/>
                </a:solidFill>
              </a:rPr>
              <a:t>early stop</a:t>
            </a:r>
          </a:p>
          <a:p>
            <a:r>
              <a:rPr lang="zh-CN" altLang="en-US" dirty="0" smtClean="0"/>
              <a:t>由于</a:t>
            </a:r>
            <a:r>
              <a:rPr lang="en-US" altLang="zh-CN" dirty="0" smtClean="0"/>
              <a:t>GBDT</a:t>
            </a:r>
            <a:r>
              <a:rPr lang="zh-CN" altLang="en-US" dirty="0" smtClean="0"/>
              <a:t>是一个加法模型，所以我们最后选择的模型不一定就是最终的</a:t>
            </a:r>
            <a:r>
              <a:rPr lang="en-US" altLang="zh-CN" dirty="0" smtClean="0"/>
              <a:t>ensemble</a:t>
            </a:r>
            <a:r>
              <a:rPr lang="zh-CN" altLang="en-US" dirty="0" smtClean="0"/>
              <a:t>模型。</a:t>
            </a:r>
            <a:endParaRPr lang="zh-CN" altLang="en-US" dirty="0"/>
          </a:p>
        </p:txBody>
      </p:sp>
    </p:spTree>
    <p:extLst>
      <p:ext uri="{BB962C8B-B14F-4D97-AF65-F5344CB8AC3E}">
        <p14:creationId xmlns:p14="http://schemas.microsoft.com/office/powerpoint/2010/main" val="1422110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268760"/>
            <a:ext cx="6858000" cy="2387600"/>
          </a:xfrm>
        </p:spPr>
        <p:txBody>
          <a:bodyPr/>
          <a:lstStyle/>
          <a:p>
            <a:r>
              <a:rPr lang="zh-CN" altLang="en-US" sz="4000" dirty="0" smtClean="0"/>
              <a:t>第三部分</a:t>
            </a:r>
            <a:r>
              <a:rPr lang="en-US" altLang="zh-CN" dirty="0" smtClean="0"/>
              <a:t/>
            </a:r>
            <a:br>
              <a:rPr lang="en-US" altLang="zh-CN" dirty="0" smtClean="0"/>
            </a:br>
            <a:r>
              <a:rPr lang="en-US" altLang="zh-CN" sz="5400" dirty="0" smtClean="0"/>
              <a:t>Gradient Boosting </a:t>
            </a:r>
            <a:r>
              <a:rPr lang="zh-CN" altLang="en-US" sz="5400" dirty="0" smtClean="0"/>
              <a:t>的分类与回归</a:t>
            </a:r>
            <a:endParaRPr lang="zh-CN" altLang="en-US" sz="5400" dirty="0"/>
          </a:p>
        </p:txBody>
      </p:sp>
      <p:sp>
        <p:nvSpPr>
          <p:cNvPr id="3" name="副标题 2"/>
          <p:cNvSpPr>
            <a:spLocks noGrp="1"/>
          </p:cNvSpPr>
          <p:nvPr>
            <p:ph type="subTitle" idx="1"/>
          </p:nvPr>
        </p:nvSpPr>
        <p:spPr>
          <a:xfrm>
            <a:off x="1143000" y="4581128"/>
            <a:ext cx="6858000" cy="1655762"/>
          </a:xfrm>
        </p:spPr>
        <p:txBody>
          <a:bodyPr/>
          <a:lstStyle/>
          <a:p>
            <a:pPr algn="r"/>
            <a:r>
              <a:rPr lang="zh-CN" altLang="en-US" dirty="0" smtClean="0"/>
              <a:t>刘帅</a:t>
            </a:r>
            <a:endParaRPr lang="zh-CN" altLang="en-US" dirty="0"/>
          </a:p>
        </p:txBody>
      </p:sp>
    </p:spTree>
    <p:extLst>
      <p:ext uri="{BB962C8B-B14F-4D97-AF65-F5344CB8AC3E}">
        <p14:creationId xmlns:p14="http://schemas.microsoft.com/office/powerpoint/2010/main" val="373674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563" y="798217"/>
            <a:ext cx="7886700" cy="798948"/>
          </a:xfrm>
        </p:spPr>
        <p:txBody>
          <a:bodyPr/>
          <a:lstStyle/>
          <a:p>
            <a:r>
              <a:rPr lang="zh-CN" altLang="en-US" dirty="0"/>
              <a:t>回归</a:t>
            </a:r>
          </a:p>
        </p:txBody>
      </p:sp>
      <p:sp>
        <p:nvSpPr>
          <p:cNvPr id="17" name="矩形 16"/>
          <p:cNvSpPr/>
          <p:nvPr/>
        </p:nvSpPr>
        <p:spPr>
          <a:xfrm>
            <a:off x="182545" y="1578196"/>
            <a:ext cx="2146742" cy="369332"/>
          </a:xfrm>
          <a:prstGeom prst="rect">
            <a:avLst/>
          </a:prstGeom>
        </p:spPr>
        <p:txBody>
          <a:bodyPr wrap="none">
            <a:spAutoFit/>
          </a:bodyPr>
          <a:lstStyle/>
          <a:p>
            <a:pPr marL="342900" indent="-342900" eaLnBrk="1" fontAlgn="auto" hangingPunct="1">
              <a:spcBef>
                <a:spcPts val="0"/>
              </a:spcBef>
              <a:spcAft>
                <a:spcPts val="0"/>
              </a:spcAft>
              <a:buFont typeface="+mj-lt"/>
              <a:buAutoNum type="arabicPeriod"/>
            </a:pPr>
            <a:r>
              <a:rPr lang="zh-CN" altLang="en-US" dirty="0" smtClean="0">
                <a:solidFill>
                  <a:prstClr val="black"/>
                </a:solidFill>
                <a:latin typeface="等线" panose="020F0502020204030204"/>
                <a:ea typeface="等线" panose="02010600030101010101" pitchFamily="2" charset="-122"/>
              </a:rPr>
              <a:t>初始化弱学习器</a:t>
            </a:r>
            <a:endParaRPr lang="zh-CN" altLang="en-US" dirty="0">
              <a:solidFill>
                <a:prstClr val="black"/>
              </a:solidFill>
              <a:latin typeface="等线" panose="020F0502020204030204"/>
              <a:ea typeface="等线" panose="02010600030101010101" pitchFamily="2" charset="-122"/>
            </a:endParaRPr>
          </a:p>
        </p:txBody>
      </p:sp>
      <p:sp>
        <p:nvSpPr>
          <p:cNvPr id="18" name="矩形 17"/>
          <p:cNvSpPr/>
          <p:nvPr/>
        </p:nvSpPr>
        <p:spPr>
          <a:xfrm>
            <a:off x="0" y="2458352"/>
            <a:ext cx="6096000" cy="646331"/>
          </a:xfrm>
          <a:prstGeom prst="rect">
            <a:avLst/>
          </a:prstGeom>
        </p:spPr>
        <p:txBody>
          <a:bodyPr>
            <a:spAutoFit/>
          </a:bodyPr>
          <a:lstStyle/>
          <a:p>
            <a:pPr eaLnBrk="1" fontAlgn="auto" hangingPunct="1">
              <a:spcBef>
                <a:spcPts val="0"/>
              </a:spcBef>
              <a:spcAft>
                <a:spcPts val="0"/>
              </a:spcAft>
            </a:pPr>
            <a:r>
              <a:rPr lang="en-US" altLang="zh-CN" dirty="0" smtClean="0">
                <a:solidFill>
                  <a:prstClr val="black"/>
                </a:solidFill>
                <a:latin typeface="等线" panose="020F0502020204030204"/>
                <a:ea typeface="等线" panose="02010600030101010101" pitchFamily="2" charset="-122"/>
              </a:rPr>
              <a:t>2. </a:t>
            </a:r>
            <a:r>
              <a:rPr lang="zh-CN" altLang="en-US" dirty="0" smtClean="0">
                <a:solidFill>
                  <a:prstClr val="black"/>
                </a:solidFill>
                <a:latin typeface="等线" panose="020F0502020204030204"/>
                <a:ea typeface="等线" panose="02010600030101010101" pitchFamily="2" charset="-122"/>
              </a:rPr>
              <a:t>对</a:t>
            </a:r>
            <a:r>
              <a:rPr lang="zh-CN" altLang="en-US" dirty="0">
                <a:solidFill>
                  <a:prstClr val="black"/>
                </a:solidFill>
                <a:latin typeface="等线" panose="020F0502020204030204"/>
                <a:ea typeface="等线" panose="02010600030101010101" pitchFamily="2" charset="-122"/>
              </a:rPr>
              <a:t>迭代轮数</a:t>
            </a:r>
            <a:r>
              <a:rPr lang="en-US" altLang="zh-CN" dirty="0">
                <a:solidFill>
                  <a:prstClr val="black"/>
                </a:solidFill>
                <a:latin typeface="等线" panose="020F0502020204030204"/>
                <a:ea typeface="等线" panose="02010600030101010101" pitchFamily="2" charset="-122"/>
              </a:rPr>
              <a:t>t=1,2,...T</a:t>
            </a:r>
            <a:r>
              <a:rPr lang="zh-CN" altLang="en-US" dirty="0">
                <a:solidFill>
                  <a:prstClr val="black"/>
                </a:solidFill>
                <a:latin typeface="等线" panose="020F0502020204030204"/>
                <a:ea typeface="等线" panose="02010600030101010101" pitchFamily="2" charset="-122"/>
              </a:rPr>
              <a:t>有</a:t>
            </a:r>
            <a:r>
              <a:rPr lang="zh-CN" altLang="en-US" dirty="0" smtClean="0">
                <a:solidFill>
                  <a:prstClr val="black"/>
                </a:solidFill>
                <a:latin typeface="等线" panose="020F0502020204030204"/>
                <a:ea typeface="等线" panose="02010600030101010101" pitchFamily="2" charset="-122"/>
              </a:rPr>
              <a:t>：</a:t>
            </a:r>
            <a:endParaRPr lang="en-US" altLang="zh-CN" dirty="0" smtClean="0">
              <a:solidFill>
                <a:prstClr val="black"/>
              </a:solidFill>
              <a:latin typeface="等线" panose="020F0502020204030204"/>
              <a:ea typeface="等线" panose="02010600030101010101" pitchFamily="2" charset="-122"/>
            </a:endParaRPr>
          </a:p>
          <a:p>
            <a:pPr eaLnBrk="1" fontAlgn="auto" hangingPunct="1">
              <a:spcBef>
                <a:spcPts val="0"/>
              </a:spcBef>
              <a:spcAft>
                <a:spcPts val="0"/>
              </a:spcAft>
            </a:pPr>
            <a:r>
              <a:rPr lang="en-US" altLang="zh-CN" dirty="0">
                <a:solidFill>
                  <a:prstClr val="black"/>
                </a:solidFill>
                <a:latin typeface="等线" panose="020F0502020204030204"/>
                <a:ea typeface="等线" panose="02010600030101010101" pitchFamily="2" charset="-122"/>
              </a:rPr>
              <a:t>    a</a:t>
            </a:r>
            <a:r>
              <a:rPr lang="en-US" altLang="zh-CN" dirty="0" smtClean="0">
                <a:solidFill>
                  <a:prstClr val="black"/>
                </a:solidFill>
                <a:latin typeface="等线" panose="020F0502020204030204"/>
                <a:ea typeface="等线" panose="02010600030101010101" pitchFamily="2" charset="-122"/>
              </a:rPr>
              <a:t>)</a:t>
            </a:r>
            <a:r>
              <a:rPr lang="zh-CN" altLang="en-US" dirty="0">
                <a:solidFill>
                  <a:prstClr val="black"/>
                </a:solidFill>
                <a:latin typeface="等线" panose="020F0502020204030204"/>
                <a:ea typeface="等线" panose="02010600030101010101" pitchFamily="2" charset="-122"/>
              </a:rPr>
              <a:t>计算损失函数在当前模</a:t>
            </a:r>
            <a:r>
              <a:rPr lang="zh-CN" altLang="en-US" dirty="0" smtClean="0">
                <a:solidFill>
                  <a:prstClr val="black"/>
                </a:solidFill>
                <a:latin typeface="等线" panose="020F0502020204030204"/>
                <a:ea typeface="等线" panose="02010600030101010101" pitchFamily="2" charset="-122"/>
              </a:rPr>
              <a:t>型的</a:t>
            </a:r>
            <a:r>
              <a:rPr lang="zh-CN" altLang="en-US" dirty="0">
                <a:solidFill>
                  <a:prstClr val="black"/>
                </a:solidFill>
                <a:latin typeface="等线" panose="020F0502020204030204"/>
                <a:ea typeface="等线" panose="02010600030101010101" pitchFamily="2" charset="-122"/>
              </a:rPr>
              <a:t>负梯度值</a:t>
            </a:r>
          </a:p>
        </p:txBody>
      </p:sp>
      <mc:AlternateContent xmlns:mc="http://schemas.openxmlformats.org/markup-compatibility/2006" xmlns:a14="http://schemas.microsoft.com/office/drawing/2010/main">
        <mc:Choice Requires="a14">
          <p:sp>
            <p:nvSpPr>
              <p:cNvPr id="19" name="矩形 18"/>
              <p:cNvSpPr/>
              <p:nvPr/>
            </p:nvSpPr>
            <p:spPr>
              <a:xfrm>
                <a:off x="0" y="3868158"/>
                <a:ext cx="4711119" cy="778675"/>
              </a:xfrm>
              <a:prstGeom prst="rect">
                <a:avLst/>
              </a:prstGeom>
            </p:spPr>
            <p:txBody>
              <a:bodyPr wrap="square">
                <a:spAutoFit/>
              </a:bodyPr>
              <a:lstStyle/>
              <a:p>
                <a:pPr eaLnBrk="1" fontAlgn="auto" hangingPunct="1">
                  <a:spcBef>
                    <a:spcPts val="0"/>
                  </a:spcBef>
                  <a:spcAft>
                    <a:spcPts val="0"/>
                  </a:spcAft>
                </a:pPr>
                <a:r>
                  <a:rPr lang="en-US" altLang="zh-CN" dirty="0">
                    <a:solidFill>
                      <a:prstClr val="black"/>
                    </a:solidFill>
                    <a:latin typeface="等线" panose="020F0502020204030204"/>
                    <a:ea typeface="等线" panose="02010600030101010101" pitchFamily="2" charset="-122"/>
                  </a:rPr>
                  <a:t> </a:t>
                </a:r>
                <a:r>
                  <a:rPr lang="en-US" altLang="zh-CN" dirty="0" smtClean="0">
                    <a:solidFill>
                      <a:prstClr val="black"/>
                    </a:solidFill>
                    <a:latin typeface="等线" panose="020F0502020204030204"/>
                    <a:ea typeface="等线" panose="02010600030101010101" pitchFamily="2" charset="-122"/>
                  </a:rPr>
                  <a:t>   b)</a:t>
                </a:r>
                <a:r>
                  <a:rPr lang="zh-CN" altLang="en-US" dirty="0">
                    <a:solidFill>
                      <a:prstClr val="black"/>
                    </a:solidFill>
                    <a:latin typeface="等线" panose="020F0502020204030204"/>
                    <a:ea typeface="等线" panose="02010600030101010101" pitchFamily="2" charset="-122"/>
                  </a:rPr>
                  <a:t>根</a:t>
                </a:r>
                <a:r>
                  <a:rPr lang="zh-CN" altLang="en-US" dirty="0" smtClean="0">
                    <a:solidFill>
                      <a:prstClr val="black"/>
                    </a:solidFill>
                    <a:latin typeface="等线" panose="020F0502020204030204"/>
                    <a:ea typeface="等线" panose="02010600030101010101" pitchFamily="2" charset="-122"/>
                  </a:rPr>
                  <a:t>据</a:t>
                </a:r>
                <a14:m>
                  <m:oMath xmlns:m="http://schemas.openxmlformats.org/officeDocument/2006/math">
                    <m:sSub>
                      <m:sSubPr>
                        <m:ctrlPr>
                          <a:rPr lang="zh-CN" altLang="en-US" i="1" smtClean="0">
                            <a:solidFill>
                              <a:prstClr val="black"/>
                            </a:solidFill>
                            <a:latin typeface="Cambria Math" panose="02040503050406030204" pitchFamily="18" charset="0"/>
                          </a:rPr>
                        </m:ctrlPr>
                      </m:sSubPr>
                      <m:e>
                        <m:acc>
                          <m:accPr>
                            <m:chr m:val="̃"/>
                            <m:ctrlPr>
                              <a:rPr lang="zh-CN" altLang="en-US" i="1" smtClean="0">
                                <a:solidFill>
                                  <a:prstClr val="black"/>
                                </a:solidFill>
                                <a:latin typeface="Cambria Math" panose="02040503050406030204" pitchFamily="18" charset="0"/>
                              </a:rPr>
                            </m:ctrlPr>
                          </m:accPr>
                          <m:e>
                            <m:r>
                              <a:rPr lang="zh-CN" altLang="en-US" i="1" smtClean="0">
                                <a:solidFill>
                                  <a:prstClr val="black"/>
                                </a:solidFill>
                                <a:latin typeface="Cambria Math" panose="02040503050406030204" pitchFamily="18" charset="0"/>
                              </a:rPr>
                              <m:t>𝑦</m:t>
                            </m:r>
                          </m:e>
                        </m:acc>
                      </m:e>
                      <m:sub>
                        <m:r>
                          <a:rPr lang="zh-CN" altLang="en-US" i="1" smtClean="0">
                            <a:solidFill>
                              <a:prstClr val="black"/>
                            </a:solidFill>
                            <a:latin typeface="Cambria Math" panose="02040503050406030204" pitchFamily="18" charset="0"/>
                          </a:rPr>
                          <m:t>𝑖</m:t>
                        </m:r>
                      </m:sub>
                    </m:sSub>
                  </m:oMath>
                </a14:m>
                <a:r>
                  <a:rPr lang="zh-CN" altLang="en-US" dirty="0" smtClean="0">
                    <a:solidFill>
                      <a:prstClr val="black"/>
                    </a:solidFill>
                    <a:latin typeface="等线" panose="020F0502020204030204"/>
                    <a:ea typeface="等线" panose="02010600030101010101" pitchFamily="2" charset="-122"/>
                  </a:rPr>
                  <a:t>学</a:t>
                </a:r>
                <a:r>
                  <a:rPr lang="zh-CN" altLang="en-US" dirty="0">
                    <a:solidFill>
                      <a:prstClr val="black"/>
                    </a:solidFill>
                    <a:latin typeface="等线" panose="020F0502020204030204"/>
                    <a:ea typeface="等线" panose="02010600030101010101" pitchFamily="2" charset="-122"/>
                  </a:rPr>
                  <a:t>习得到了第</a:t>
                </a:r>
                <a:r>
                  <a:rPr lang="en-US" altLang="zh-CN" dirty="0">
                    <a:solidFill>
                      <a:prstClr val="black"/>
                    </a:solidFill>
                    <a:latin typeface="等线" panose="020F0502020204030204"/>
                    <a:ea typeface="等线" panose="02010600030101010101" pitchFamily="2" charset="-122"/>
                  </a:rPr>
                  <a:t>m</a:t>
                </a:r>
                <a:r>
                  <a:rPr lang="zh-CN" altLang="en-US" dirty="0">
                    <a:solidFill>
                      <a:prstClr val="black"/>
                    </a:solidFill>
                    <a:latin typeface="等线" panose="020F0502020204030204"/>
                    <a:ea typeface="等线" panose="02010600030101010101" pitchFamily="2" charset="-122"/>
                  </a:rPr>
                  <a:t>棵回归树，对应的叶节点区域为</a:t>
                </a:r>
                <a14:m>
                  <m:oMath xmlns:m="http://schemas.openxmlformats.org/officeDocument/2006/math">
                    <m:sSubSup>
                      <m:sSubSupPr>
                        <m:ctrlPr>
                          <a:rPr lang="zh-CN" altLang="en-US" i="1" dirty="0" smtClean="0">
                            <a:solidFill>
                              <a:prstClr val="black"/>
                            </a:solidFill>
                            <a:latin typeface="Cambria Math" panose="02040503050406030204" pitchFamily="18" charset="0"/>
                          </a:rPr>
                        </m:ctrlPr>
                      </m:sSubSupPr>
                      <m:e>
                        <m:d>
                          <m:dPr>
                            <m:begChr m:val="{"/>
                            <m:endChr m:val="}"/>
                            <m:ctrlPr>
                              <a:rPr lang="zh-CN" altLang="en-US" i="1" dirty="0">
                                <a:solidFill>
                                  <a:prstClr val="black"/>
                                </a:solidFill>
                                <a:latin typeface="Cambria Math" panose="02040503050406030204" pitchFamily="18" charset="0"/>
                              </a:rPr>
                            </m:ctrlPr>
                          </m:dPr>
                          <m:e>
                            <m:sSub>
                              <m:sSubPr>
                                <m:ctrlPr>
                                  <a:rPr lang="zh-CN" altLang="en-US" i="1" dirty="0">
                                    <a:solidFill>
                                      <a:prstClr val="black"/>
                                    </a:solidFill>
                                    <a:latin typeface="Cambria Math" panose="02040503050406030204" pitchFamily="18" charset="0"/>
                                  </a:rPr>
                                </m:ctrlPr>
                              </m:sSubPr>
                              <m:e>
                                <m:r>
                                  <a:rPr lang="zh-CN" altLang="en-US" i="1" dirty="0">
                                    <a:solidFill>
                                      <a:prstClr val="black"/>
                                    </a:solidFill>
                                    <a:latin typeface="Cambria Math" panose="02040503050406030204" pitchFamily="18" charset="0"/>
                                  </a:rPr>
                                  <m:t>𝑅</m:t>
                                </m:r>
                              </m:e>
                              <m:sub>
                                <m:r>
                                  <a:rPr lang="zh-CN" altLang="en-US" i="1" dirty="0">
                                    <a:solidFill>
                                      <a:prstClr val="black"/>
                                    </a:solidFill>
                                    <a:latin typeface="Cambria Math" panose="02040503050406030204" pitchFamily="18" charset="0"/>
                                  </a:rPr>
                                  <m:t>𝑗</m:t>
                                </m:r>
                              </m:sub>
                            </m:sSub>
                          </m:e>
                        </m:d>
                      </m:e>
                      <m:sub>
                        <m:r>
                          <a:rPr lang="zh-CN" altLang="en-US" dirty="0">
                            <a:solidFill>
                              <a:prstClr val="black"/>
                            </a:solidFill>
                            <a:latin typeface="Cambria Math" panose="02040503050406030204" pitchFamily="18" charset="0"/>
                          </a:rPr>
                          <m:t>1</m:t>
                        </m:r>
                      </m:sub>
                      <m:sup>
                        <m:r>
                          <a:rPr lang="zh-CN" altLang="en-US" i="1" dirty="0">
                            <a:solidFill>
                              <a:prstClr val="black"/>
                            </a:solidFill>
                            <a:latin typeface="Cambria Math" panose="02040503050406030204" pitchFamily="18" charset="0"/>
                          </a:rPr>
                          <m:t>𝐽</m:t>
                        </m:r>
                      </m:sup>
                    </m:sSubSup>
                  </m:oMath>
                </a14:m>
                <a:endParaRPr lang="zh-CN" altLang="en-US" dirty="0">
                  <a:solidFill>
                    <a:prstClr val="black"/>
                  </a:solidFill>
                  <a:latin typeface="等线" panose="020F0502020204030204"/>
                  <a:ea typeface="等线" panose="02010600030101010101" pitchFamily="2"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0" y="3868158"/>
                <a:ext cx="4711119" cy="778675"/>
              </a:xfrm>
              <a:prstGeom prst="rect">
                <a:avLst/>
              </a:prstGeom>
              <a:blipFill>
                <a:blip r:embed="rId2"/>
                <a:stretch>
                  <a:fillRect l="-1035" t="-4724" r="-647" b="-5512"/>
                </a:stretch>
              </a:blipFill>
            </p:spPr>
            <p:txBody>
              <a:bodyPr/>
              <a:lstStyle/>
              <a:p>
                <a:r>
                  <a:rPr lang="zh-CN" altLang="en-US">
                    <a:noFill/>
                  </a:rPr>
                  <a:t> </a:t>
                </a:r>
              </a:p>
            </p:txBody>
          </p:sp>
        </mc:Fallback>
      </mc:AlternateContent>
      <p:sp>
        <p:nvSpPr>
          <p:cNvPr id="20" name="矩形 19"/>
          <p:cNvSpPr/>
          <p:nvPr/>
        </p:nvSpPr>
        <p:spPr>
          <a:xfrm>
            <a:off x="4932490" y="1586691"/>
            <a:ext cx="4162926" cy="369332"/>
          </a:xfrm>
          <a:prstGeom prst="rect">
            <a:avLst/>
          </a:prstGeom>
        </p:spPr>
        <p:txBody>
          <a:bodyPr wrap="square">
            <a:spAutoFit/>
          </a:bodyPr>
          <a:lstStyle/>
          <a:p>
            <a:pPr eaLnBrk="1" fontAlgn="auto" hangingPunct="1">
              <a:spcBef>
                <a:spcPts val="0"/>
              </a:spcBef>
              <a:spcAft>
                <a:spcPts val="0"/>
              </a:spcAft>
            </a:pPr>
            <a:r>
              <a:rPr lang="en-US" altLang="zh-CN" dirty="0">
                <a:solidFill>
                  <a:srgbClr val="000000"/>
                </a:solidFill>
                <a:latin typeface="等线" panose="020F0502020204030204"/>
                <a:ea typeface="等线" panose="02010600030101010101" pitchFamily="2" charset="-122"/>
              </a:rPr>
              <a:t>c</a:t>
            </a:r>
            <a:r>
              <a:rPr lang="en-US" altLang="zh-CN" dirty="0" smtClean="0">
                <a:solidFill>
                  <a:srgbClr val="000000"/>
                </a:solidFill>
                <a:latin typeface="等线" panose="020F0502020204030204"/>
                <a:ea typeface="等线" panose="02010600030101010101" pitchFamily="2" charset="-122"/>
              </a:rPr>
              <a:t>) </a:t>
            </a:r>
            <a:r>
              <a:rPr lang="zh-CN" altLang="en-US" dirty="0" smtClean="0">
                <a:solidFill>
                  <a:srgbClr val="000000"/>
                </a:solidFill>
                <a:latin typeface="等线" panose="020F0502020204030204"/>
                <a:ea typeface="等线" panose="02010600030101010101" pitchFamily="2" charset="-122"/>
              </a:rPr>
              <a:t>得</a:t>
            </a:r>
            <a:r>
              <a:rPr lang="zh-CN" altLang="en-US" dirty="0">
                <a:solidFill>
                  <a:srgbClr val="000000"/>
                </a:solidFill>
                <a:latin typeface="等线" panose="020F0502020204030204"/>
                <a:ea typeface="等线" panose="02010600030101010101" pitchFamily="2" charset="-122"/>
              </a:rPr>
              <a:t>到本轮最佳拟合决策树为：</a:t>
            </a:r>
          </a:p>
        </p:txBody>
      </p:sp>
      <p:sp>
        <p:nvSpPr>
          <p:cNvPr id="21" name="矩形 20"/>
          <p:cNvSpPr/>
          <p:nvPr/>
        </p:nvSpPr>
        <p:spPr>
          <a:xfrm>
            <a:off x="4932490" y="2703264"/>
            <a:ext cx="4162926" cy="369332"/>
          </a:xfrm>
          <a:prstGeom prst="rect">
            <a:avLst/>
          </a:prstGeom>
        </p:spPr>
        <p:txBody>
          <a:bodyPr wrap="square">
            <a:spAutoFit/>
          </a:bodyPr>
          <a:lstStyle/>
          <a:p>
            <a:pPr eaLnBrk="1" fontAlgn="auto" hangingPunct="1">
              <a:spcBef>
                <a:spcPts val="0"/>
              </a:spcBef>
              <a:spcAft>
                <a:spcPts val="0"/>
              </a:spcAft>
            </a:pPr>
            <a:r>
              <a:rPr lang="en-US" altLang="zh-CN" dirty="0">
                <a:solidFill>
                  <a:srgbClr val="000000"/>
                </a:solidFill>
                <a:latin typeface="等线" panose="020F0502020204030204"/>
                <a:ea typeface="等线" panose="02010600030101010101" pitchFamily="2" charset="-122"/>
              </a:rPr>
              <a:t>e</a:t>
            </a:r>
            <a:r>
              <a:rPr lang="en-US" altLang="zh-CN" dirty="0" smtClean="0">
                <a:solidFill>
                  <a:srgbClr val="000000"/>
                </a:solidFill>
                <a:latin typeface="等线" panose="020F0502020204030204"/>
                <a:ea typeface="等线" panose="02010600030101010101" pitchFamily="2" charset="-122"/>
              </a:rPr>
              <a:t>) </a:t>
            </a:r>
            <a:r>
              <a:rPr lang="zh-CN" altLang="en-US" dirty="0">
                <a:solidFill>
                  <a:srgbClr val="000000"/>
                </a:solidFill>
                <a:latin typeface="等线" panose="020F0502020204030204"/>
                <a:ea typeface="等线" panose="02010600030101010101" pitchFamily="2" charset="-122"/>
              </a:rPr>
              <a:t>本</a:t>
            </a:r>
            <a:r>
              <a:rPr lang="zh-CN" altLang="en-US" dirty="0" smtClean="0">
                <a:solidFill>
                  <a:srgbClr val="000000"/>
                </a:solidFill>
                <a:latin typeface="等线" panose="020F0502020204030204"/>
                <a:ea typeface="等线" panose="02010600030101010101" pitchFamily="2" charset="-122"/>
              </a:rPr>
              <a:t>次迭代得到的强学习器</a:t>
            </a:r>
            <a:endParaRPr lang="zh-CN" altLang="en-US" dirty="0">
              <a:solidFill>
                <a:prstClr val="black"/>
              </a:solidFill>
              <a:latin typeface="等线" panose="020F0502020204030204"/>
              <a:ea typeface="等线" panose="02010600030101010101" pitchFamily="2" charset="-122"/>
            </a:endParaRPr>
          </a:p>
        </p:txBody>
      </p:sp>
      <p:sp>
        <p:nvSpPr>
          <p:cNvPr id="22" name="矩形 21"/>
          <p:cNvSpPr/>
          <p:nvPr/>
        </p:nvSpPr>
        <p:spPr>
          <a:xfrm>
            <a:off x="4932490" y="3955491"/>
            <a:ext cx="4162926" cy="369332"/>
          </a:xfrm>
          <a:prstGeom prst="rect">
            <a:avLst/>
          </a:prstGeom>
        </p:spPr>
        <p:txBody>
          <a:bodyPr wrap="square">
            <a:spAutoFit/>
          </a:bodyPr>
          <a:lstStyle/>
          <a:p>
            <a:pPr eaLnBrk="1" fontAlgn="auto" hangingPunct="1">
              <a:spcBef>
                <a:spcPts val="0"/>
              </a:spcBef>
              <a:spcAft>
                <a:spcPts val="0"/>
              </a:spcAft>
            </a:pPr>
            <a:r>
              <a:rPr lang="en-US" altLang="zh-CN" dirty="0" smtClean="0">
                <a:solidFill>
                  <a:srgbClr val="000000"/>
                </a:solidFill>
                <a:latin typeface="等线" panose="020F0502020204030204"/>
                <a:ea typeface="等线" panose="02010600030101010101" pitchFamily="2" charset="-122"/>
              </a:rPr>
              <a:t>3.  </a:t>
            </a:r>
            <a:r>
              <a:rPr lang="zh-CN" altLang="en-US" dirty="0">
                <a:solidFill>
                  <a:srgbClr val="000000"/>
                </a:solidFill>
                <a:latin typeface="等线" panose="020F0502020204030204"/>
                <a:ea typeface="等线" panose="02010600030101010101" pitchFamily="2" charset="-122"/>
              </a:rPr>
              <a:t>得</a:t>
            </a:r>
            <a:r>
              <a:rPr lang="zh-CN" altLang="en-US" dirty="0" smtClean="0">
                <a:solidFill>
                  <a:srgbClr val="000000"/>
                </a:solidFill>
                <a:latin typeface="等线" panose="020F0502020204030204"/>
                <a:ea typeface="等线" panose="02010600030101010101" pitchFamily="2" charset="-122"/>
              </a:rPr>
              <a:t>到表达式</a:t>
            </a:r>
            <a:endParaRPr lang="zh-CN" altLang="en-US" dirty="0">
              <a:solidFill>
                <a:prstClr val="black"/>
              </a:solidFill>
              <a:latin typeface="等线" panose="020F0502020204030204"/>
              <a:ea typeface="等线" panose="02010600030101010101" pitchFamily="2" charset="-122"/>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07" y="1926676"/>
            <a:ext cx="4233621" cy="630002"/>
          </a:xfrm>
          <a:prstGeom prst="rect">
            <a:avLst/>
          </a:prstGeom>
        </p:spPr>
      </p:pic>
      <p:pic>
        <p:nvPicPr>
          <p:cNvPr id="24" name="图片 23"/>
          <p:cNvPicPr>
            <a:picLocks noChangeAspect="1"/>
          </p:cNvPicPr>
          <p:nvPr/>
        </p:nvPicPr>
        <p:blipFill>
          <a:blip r:embed="rId4"/>
          <a:stretch>
            <a:fillRect/>
          </a:stretch>
        </p:blipFill>
        <p:spPr>
          <a:xfrm>
            <a:off x="568799" y="3104683"/>
            <a:ext cx="2923081" cy="792480"/>
          </a:xfrm>
          <a:prstGeom prst="rect">
            <a:avLst/>
          </a:prstGeom>
        </p:spPr>
      </p:pic>
      <p:pic>
        <p:nvPicPr>
          <p:cNvPr id="25" name="图片 24"/>
          <p:cNvPicPr>
            <a:picLocks noChangeAspect="1"/>
          </p:cNvPicPr>
          <p:nvPr/>
        </p:nvPicPr>
        <p:blipFill>
          <a:blip r:embed="rId5"/>
          <a:stretch>
            <a:fillRect/>
          </a:stretch>
        </p:blipFill>
        <p:spPr>
          <a:xfrm>
            <a:off x="279456" y="4710066"/>
            <a:ext cx="4394872" cy="644076"/>
          </a:xfrm>
          <a:prstGeom prst="rect">
            <a:avLst/>
          </a:prstGeom>
        </p:spPr>
      </p:pic>
      <p:pic>
        <p:nvPicPr>
          <p:cNvPr id="26" name="图片 25"/>
          <p:cNvPicPr>
            <a:picLocks noChangeAspect="1"/>
          </p:cNvPicPr>
          <p:nvPr/>
        </p:nvPicPr>
        <p:blipFill>
          <a:blip r:embed="rId6"/>
          <a:stretch>
            <a:fillRect/>
          </a:stretch>
        </p:blipFill>
        <p:spPr>
          <a:xfrm>
            <a:off x="5116895" y="1890001"/>
            <a:ext cx="3161485" cy="823682"/>
          </a:xfrm>
          <a:prstGeom prst="rect">
            <a:avLst/>
          </a:prstGeom>
        </p:spPr>
      </p:pic>
      <p:pic>
        <p:nvPicPr>
          <p:cNvPr id="27" name="图片 26"/>
          <p:cNvPicPr>
            <a:picLocks noChangeAspect="1"/>
          </p:cNvPicPr>
          <p:nvPr/>
        </p:nvPicPr>
        <p:blipFill>
          <a:blip r:embed="rId7"/>
          <a:stretch>
            <a:fillRect/>
          </a:stretch>
        </p:blipFill>
        <p:spPr>
          <a:xfrm>
            <a:off x="5109379" y="3129430"/>
            <a:ext cx="3631203" cy="769227"/>
          </a:xfrm>
          <a:prstGeom prst="rect">
            <a:avLst/>
          </a:prstGeom>
        </p:spPr>
      </p:pic>
      <p:pic>
        <p:nvPicPr>
          <p:cNvPr id="28" name="图片 27"/>
          <p:cNvPicPr>
            <a:picLocks noChangeAspect="1"/>
          </p:cNvPicPr>
          <p:nvPr/>
        </p:nvPicPr>
        <p:blipFill>
          <a:blip r:embed="rId8"/>
          <a:stretch>
            <a:fillRect/>
          </a:stretch>
        </p:blipFill>
        <p:spPr>
          <a:xfrm>
            <a:off x="4932490" y="4317784"/>
            <a:ext cx="3876073" cy="903544"/>
          </a:xfrm>
          <a:prstGeom prst="rect">
            <a:avLst/>
          </a:prstGeom>
        </p:spPr>
      </p:pic>
      <p:pic>
        <p:nvPicPr>
          <p:cNvPr id="29" name="图片 28"/>
          <p:cNvPicPr>
            <a:picLocks noChangeAspect="1"/>
          </p:cNvPicPr>
          <p:nvPr/>
        </p:nvPicPr>
        <p:blipFill>
          <a:blip r:embed="rId9"/>
          <a:stretch>
            <a:fillRect/>
          </a:stretch>
        </p:blipFill>
        <p:spPr>
          <a:xfrm>
            <a:off x="279456" y="5385063"/>
            <a:ext cx="3862816" cy="708183"/>
          </a:xfrm>
          <a:prstGeom prst="rect">
            <a:avLst/>
          </a:prstGeom>
        </p:spPr>
      </p:pic>
      <p:pic>
        <p:nvPicPr>
          <p:cNvPr id="30" name="图片 29"/>
          <p:cNvPicPr>
            <a:picLocks noChangeAspect="1"/>
          </p:cNvPicPr>
          <p:nvPr/>
        </p:nvPicPr>
        <p:blipFill>
          <a:blip r:embed="rId10"/>
          <a:stretch>
            <a:fillRect/>
          </a:stretch>
        </p:blipFill>
        <p:spPr>
          <a:xfrm>
            <a:off x="4235595" y="5378889"/>
            <a:ext cx="3840004" cy="656411"/>
          </a:xfrm>
          <a:prstGeom prst="rect">
            <a:avLst/>
          </a:prstGeom>
        </p:spPr>
      </p:pic>
      <p:pic>
        <p:nvPicPr>
          <p:cNvPr id="31" name="图片 30"/>
          <p:cNvPicPr>
            <a:picLocks noChangeAspect="1"/>
          </p:cNvPicPr>
          <p:nvPr/>
        </p:nvPicPr>
        <p:blipFill rotWithShape="1">
          <a:blip r:embed="rId11"/>
          <a:srcRect r="4671" b="-2681"/>
          <a:stretch/>
        </p:blipFill>
        <p:spPr>
          <a:xfrm>
            <a:off x="4349476" y="5934297"/>
            <a:ext cx="1718654" cy="473911"/>
          </a:xfrm>
          <a:prstGeom prst="rect">
            <a:avLst/>
          </a:prstGeom>
        </p:spPr>
      </p:pic>
    </p:spTree>
    <p:extLst>
      <p:ext uri="{BB962C8B-B14F-4D97-AF65-F5344CB8AC3E}">
        <p14:creationId xmlns:p14="http://schemas.microsoft.com/office/powerpoint/2010/main" val="21199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2484438" y="1341438"/>
            <a:ext cx="3887787" cy="782637"/>
          </a:xfrm>
        </p:spPr>
        <p:txBody>
          <a:bodyPr/>
          <a:lstStyle/>
          <a:p>
            <a:r>
              <a:rPr lang="en-US" altLang="zh-CN" b="0" dirty="0" smtClean="0"/>
              <a:t>Decision Tree</a:t>
            </a:r>
            <a:endParaRPr lang="zh-CN" altLang="en-US" b="0" dirty="0" smtClean="0"/>
          </a:p>
        </p:txBody>
      </p:sp>
      <p:pic>
        <p:nvPicPr>
          <p:cNvPr id="5123"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6088" y="2349500"/>
            <a:ext cx="44196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6"/>
          <p:cNvSpPr txBox="1">
            <a:spLocks noChangeArrowheads="1"/>
          </p:cNvSpPr>
          <p:nvPr/>
        </p:nvSpPr>
        <p:spPr bwMode="auto">
          <a:xfrm>
            <a:off x="611188" y="2781300"/>
            <a:ext cx="34559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 typeface="Wingdings" panose="05000000000000000000" pitchFamily="2" charset="2"/>
              <a:buChar char="l"/>
            </a:pPr>
            <a:r>
              <a:rPr lang="zh-CN" altLang="en-US" sz="1800">
                <a:ea typeface="宋体" panose="02010600030101010101" pitchFamily="2" charset="-122"/>
              </a:rPr>
              <a:t>决策树模型</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特征选择（</a:t>
            </a:r>
            <a:r>
              <a:rPr lang="en-US" altLang="zh-CN" sz="1800">
                <a:ea typeface="宋体" panose="02010600030101010101" pitchFamily="2" charset="-122"/>
              </a:rPr>
              <a:t>ID3</a:t>
            </a:r>
            <a:r>
              <a:rPr lang="zh-CN" altLang="en-US" sz="1800">
                <a:ea typeface="宋体" panose="02010600030101010101" pitchFamily="2" charset="-122"/>
              </a:rPr>
              <a:t>、</a:t>
            </a:r>
            <a:r>
              <a:rPr lang="en-US" altLang="zh-CN" sz="1800">
                <a:ea typeface="宋体" panose="02010600030101010101" pitchFamily="2" charset="-122"/>
              </a:rPr>
              <a:t>C4.5</a:t>
            </a:r>
            <a:r>
              <a:rPr lang="zh-CN" altLang="en-US" sz="1800">
                <a:ea typeface="宋体" panose="02010600030101010101" pitchFamily="2" charset="-122"/>
              </a:rPr>
              <a:t>）</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决策树的生成</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决策树的剪枝</a:t>
            </a:r>
            <a:endParaRPr lang="en-US" altLang="zh-CN" sz="1800">
              <a:ea typeface="宋体" panose="02010600030101010101" pitchFamily="2" charset="-122"/>
            </a:endParaRPr>
          </a:p>
        </p:txBody>
      </p:sp>
    </p:spTree>
    <p:extLst>
      <p:ext uri="{BB962C8B-B14F-4D97-AF65-F5344CB8AC3E}">
        <p14:creationId xmlns:p14="http://schemas.microsoft.com/office/powerpoint/2010/main" val="698998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平方损失              绝</a:t>
            </a:r>
            <a:r>
              <a:rPr lang="zh-CN" altLang="en-US" dirty="0"/>
              <a:t>对值损失</a:t>
            </a:r>
          </a:p>
        </p:txBody>
      </p:sp>
      <p:pic>
        <p:nvPicPr>
          <p:cNvPr id="4" name="内容占位符 3"/>
          <p:cNvPicPr>
            <a:picLocks noGrp="1" noChangeAspect="1"/>
          </p:cNvPicPr>
          <p:nvPr>
            <p:ph idx="1"/>
          </p:nvPr>
        </p:nvPicPr>
        <p:blipFill>
          <a:blip r:embed="rId2"/>
          <a:stretch>
            <a:fillRect/>
          </a:stretch>
        </p:blipFill>
        <p:spPr>
          <a:xfrm>
            <a:off x="286104" y="3054067"/>
            <a:ext cx="3548048" cy="2946683"/>
          </a:xfrm>
          <a:prstGeom prst="rect">
            <a:avLst/>
          </a:prstGeom>
        </p:spPr>
      </p:pic>
      <p:pic>
        <p:nvPicPr>
          <p:cNvPr id="1026" name="Picture 2" descr="https://pic3.zhimg.com/80/v2-8df00ab71316784953c937bd404c04d8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9" y="2313099"/>
            <a:ext cx="2295024" cy="3425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917909" y="1881249"/>
            <a:ext cx="3702620" cy="1068957"/>
          </a:xfrm>
          <a:prstGeom prst="rect">
            <a:avLst/>
          </a:prstGeom>
        </p:spPr>
      </p:pic>
      <p:pic>
        <p:nvPicPr>
          <p:cNvPr id="5" name="图片 4"/>
          <p:cNvPicPr>
            <a:picLocks noChangeAspect="1"/>
          </p:cNvPicPr>
          <p:nvPr/>
        </p:nvPicPr>
        <p:blipFill>
          <a:blip r:embed="rId5"/>
          <a:stretch>
            <a:fillRect/>
          </a:stretch>
        </p:blipFill>
        <p:spPr>
          <a:xfrm>
            <a:off x="4659229" y="2954200"/>
            <a:ext cx="3856121" cy="3046550"/>
          </a:xfrm>
          <a:prstGeom prst="rect">
            <a:avLst/>
          </a:prstGeom>
        </p:spPr>
      </p:pic>
    </p:spTree>
    <p:extLst>
      <p:ext uri="{BB962C8B-B14F-4D97-AF65-F5344CB8AC3E}">
        <p14:creationId xmlns:p14="http://schemas.microsoft.com/office/powerpoint/2010/main" val="42449609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Huber</a:t>
            </a:r>
            <a:r>
              <a:rPr lang="zh-CN" altLang="en-US" dirty="0" smtClean="0"/>
              <a:t>损失</a:t>
            </a:r>
            <a:endParaRPr lang="zh-CN" altLang="en-US" dirty="0"/>
          </a:p>
        </p:txBody>
      </p:sp>
      <p:pic>
        <p:nvPicPr>
          <p:cNvPr id="4" name="内容占位符 3"/>
          <p:cNvPicPr>
            <a:picLocks noGrp="1" noChangeAspect="1"/>
          </p:cNvPicPr>
          <p:nvPr>
            <p:ph idx="1"/>
          </p:nvPr>
        </p:nvPicPr>
        <p:blipFill>
          <a:blip r:embed="rId2"/>
          <a:stretch>
            <a:fillRect/>
          </a:stretch>
        </p:blipFill>
        <p:spPr>
          <a:xfrm>
            <a:off x="5779994" y="970118"/>
            <a:ext cx="3367556" cy="2760868"/>
          </a:xfrm>
          <a:prstGeom prst="rect">
            <a:avLst/>
          </a:prstGeom>
        </p:spPr>
      </p:pic>
      <p:sp>
        <p:nvSpPr>
          <p:cNvPr id="5" name="矩形 4"/>
          <p:cNvSpPr/>
          <p:nvPr/>
        </p:nvSpPr>
        <p:spPr>
          <a:xfrm>
            <a:off x="455689" y="4027346"/>
            <a:ext cx="3642561" cy="2031325"/>
          </a:xfrm>
          <a:prstGeom prst="rect">
            <a:avLst/>
          </a:prstGeom>
        </p:spPr>
        <p:txBody>
          <a:bodyPr wrap="square">
            <a:spAutoFit/>
          </a:bodyPr>
          <a:lstStyle/>
          <a:p>
            <a:r>
              <a:rPr lang="zh-CN" altLang="en-US" dirty="0"/>
              <a:t>对于正态分布的数据，</a:t>
            </a:r>
            <a:r>
              <a:rPr lang="en-US" altLang="zh-CN" dirty="0"/>
              <a:t>Huber </a:t>
            </a:r>
            <a:r>
              <a:rPr lang="zh-CN" altLang="en-US" dirty="0"/>
              <a:t>损失的效果近似于平方差损失</a:t>
            </a:r>
            <a:r>
              <a:rPr lang="zh-CN" altLang="en-US" dirty="0" smtClean="0"/>
              <a:t>；</a:t>
            </a:r>
            <a:endParaRPr lang="en-US" altLang="zh-CN" dirty="0" smtClean="0"/>
          </a:p>
          <a:p>
            <a:r>
              <a:rPr lang="zh-CN" altLang="en-US" dirty="0" smtClean="0"/>
              <a:t>而</a:t>
            </a:r>
            <a:r>
              <a:rPr lang="zh-CN" altLang="en-US" dirty="0"/>
              <a:t>对于长尾数据，</a:t>
            </a:r>
            <a:r>
              <a:rPr lang="en-US" altLang="zh-CN" dirty="0"/>
              <a:t>Huber </a:t>
            </a:r>
            <a:r>
              <a:rPr lang="zh-CN" altLang="en-US" dirty="0"/>
              <a:t>损失的效果近似于绝对值损失</a:t>
            </a:r>
            <a:r>
              <a:rPr lang="zh-CN" altLang="en-US" dirty="0" smtClean="0"/>
              <a:t>；</a:t>
            </a:r>
            <a:endParaRPr lang="en-US" altLang="zh-CN" dirty="0" smtClean="0"/>
          </a:p>
          <a:p>
            <a:r>
              <a:rPr lang="zh-CN" altLang="en-US" dirty="0" smtClean="0"/>
              <a:t>而</a:t>
            </a:r>
            <a:r>
              <a:rPr lang="zh-CN" altLang="en-US" dirty="0"/>
              <a:t>对于中等程度拖尾的数据，</a:t>
            </a:r>
            <a:r>
              <a:rPr lang="en-US" altLang="zh-CN" dirty="0"/>
              <a:t>Huber </a:t>
            </a:r>
            <a:r>
              <a:rPr lang="zh-CN" altLang="en-US" dirty="0"/>
              <a:t>损失的效果要优于以上两者。</a:t>
            </a:r>
          </a:p>
        </p:txBody>
      </p:sp>
      <p:pic>
        <p:nvPicPr>
          <p:cNvPr id="6" name="图片 5"/>
          <p:cNvPicPr>
            <a:picLocks noChangeAspect="1"/>
          </p:cNvPicPr>
          <p:nvPr/>
        </p:nvPicPr>
        <p:blipFill>
          <a:blip r:embed="rId3"/>
          <a:stretch>
            <a:fillRect/>
          </a:stretch>
        </p:blipFill>
        <p:spPr>
          <a:xfrm>
            <a:off x="4350920" y="3826646"/>
            <a:ext cx="4589295" cy="1570481"/>
          </a:xfrm>
          <a:prstGeom prst="rect">
            <a:avLst/>
          </a:prstGeom>
        </p:spPr>
      </p:pic>
      <p:pic>
        <p:nvPicPr>
          <p:cNvPr id="7" name="图片 6"/>
          <p:cNvPicPr>
            <a:picLocks noChangeAspect="1"/>
          </p:cNvPicPr>
          <p:nvPr/>
        </p:nvPicPr>
        <p:blipFill>
          <a:blip r:embed="rId4"/>
          <a:stretch>
            <a:fillRect/>
          </a:stretch>
        </p:blipFill>
        <p:spPr>
          <a:xfrm>
            <a:off x="466035" y="2023779"/>
            <a:ext cx="3802907" cy="692350"/>
          </a:xfrm>
          <a:prstGeom prst="rect">
            <a:avLst/>
          </a:prstGeom>
        </p:spPr>
      </p:pic>
      <p:pic>
        <p:nvPicPr>
          <p:cNvPr id="8" name="图片 7"/>
          <p:cNvPicPr>
            <a:picLocks noChangeAspect="1"/>
          </p:cNvPicPr>
          <p:nvPr/>
        </p:nvPicPr>
        <p:blipFill>
          <a:blip r:embed="rId5"/>
          <a:stretch>
            <a:fillRect/>
          </a:stretch>
        </p:blipFill>
        <p:spPr>
          <a:xfrm>
            <a:off x="455689" y="2964543"/>
            <a:ext cx="4182110" cy="644271"/>
          </a:xfrm>
          <a:prstGeom prst="rect">
            <a:avLst/>
          </a:prstGeom>
        </p:spPr>
      </p:pic>
    </p:spTree>
    <p:extLst>
      <p:ext uri="{BB962C8B-B14F-4D97-AF65-F5344CB8AC3E}">
        <p14:creationId xmlns:p14="http://schemas.microsoft.com/office/powerpoint/2010/main" val="1500375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982" y="867328"/>
            <a:ext cx="8229600" cy="1143000"/>
          </a:xfrm>
        </p:spPr>
        <p:txBody>
          <a:bodyPr/>
          <a:lstStyle/>
          <a:p>
            <a:r>
              <a:rPr lang="zh-CN" altLang="en-US" dirty="0" smtClean="0"/>
              <a:t>分类</a:t>
            </a:r>
            <a:endParaRPr lang="zh-CN" altLang="en-US" dirty="0"/>
          </a:p>
        </p:txBody>
      </p:sp>
      <p:sp>
        <p:nvSpPr>
          <p:cNvPr id="3" name="内容占位符 2"/>
          <p:cNvSpPr>
            <a:spLocks noGrp="1"/>
          </p:cNvSpPr>
          <p:nvPr>
            <p:ph idx="1"/>
          </p:nvPr>
        </p:nvSpPr>
        <p:spPr>
          <a:xfrm>
            <a:off x="628650" y="2012776"/>
            <a:ext cx="7886700" cy="3870542"/>
          </a:xfrm>
        </p:spPr>
        <p:txBody>
          <a:bodyPr/>
          <a:lstStyle/>
          <a:p>
            <a:pPr marL="0" indent="0">
              <a:buNone/>
            </a:pPr>
            <a:r>
              <a:rPr lang="zh-CN" altLang="en-US" dirty="0" smtClean="0"/>
              <a:t>对数似然损失函数</a:t>
            </a:r>
            <a:endParaRPr lang="en-US" altLang="zh-CN" dirty="0" smtClean="0"/>
          </a:p>
          <a:p>
            <a:r>
              <a:rPr lang="zh-CN" altLang="en-US" sz="1500" dirty="0"/>
              <a:t>假设样本服从二项分布</a:t>
            </a:r>
            <a:endParaRPr lang="en-US" altLang="zh-CN" sz="1500" dirty="0"/>
          </a:p>
          <a:p>
            <a:endParaRPr lang="en-US" altLang="zh-CN" sz="1500" dirty="0"/>
          </a:p>
          <a:p>
            <a:endParaRPr lang="en-US" altLang="zh-CN" sz="1500" dirty="0"/>
          </a:p>
          <a:p>
            <a:endParaRPr lang="en-US" altLang="zh-CN" sz="1500" dirty="0"/>
          </a:p>
          <a:p>
            <a:r>
              <a:rPr lang="zh-CN" altLang="en-US" sz="1350" dirty="0"/>
              <a:t>将以上两个表达式合并为一个</a:t>
            </a:r>
            <a:endParaRPr lang="en-US" altLang="zh-CN" sz="1350" dirty="0"/>
          </a:p>
          <a:p>
            <a:endParaRPr lang="en-US" altLang="zh-CN" sz="1350" dirty="0"/>
          </a:p>
          <a:p>
            <a:endParaRPr lang="en-US" altLang="zh-CN" sz="1350" dirty="0"/>
          </a:p>
          <a:p>
            <a:r>
              <a:rPr lang="zh-CN" altLang="en-US" sz="1350" dirty="0"/>
              <a:t>对于</a:t>
            </a:r>
            <a:r>
              <a:rPr lang="en-US" altLang="zh-CN" sz="1350" dirty="0"/>
              <a:t>P(x)</a:t>
            </a:r>
            <a:r>
              <a:rPr lang="zh-CN" altLang="en-US" sz="1350" dirty="0"/>
              <a:t>和</a:t>
            </a:r>
            <a:r>
              <a:rPr lang="en-US" altLang="zh-CN" sz="1350" dirty="0"/>
              <a:t>F(x)</a:t>
            </a:r>
            <a:r>
              <a:rPr lang="zh-CN" altLang="en-US" sz="1350" dirty="0"/>
              <a:t>的关系，我们可以定义为 </a:t>
            </a:r>
            <a:endParaRPr lang="en-US" altLang="zh-CN" sz="1350" dirty="0"/>
          </a:p>
          <a:p>
            <a:endParaRPr lang="en-US" altLang="zh-CN" sz="1350" dirty="0"/>
          </a:p>
          <a:p>
            <a:r>
              <a:rPr lang="en-US" altLang="zh-CN" sz="1350" dirty="0"/>
              <a:t>                                                      </a:t>
            </a:r>
            <a:r>
              <a:rPr lang="zh-CN" altLang="en-US" sz="1350" dirty="0"/>
              <a:t>即</a:t>
            </a:r>
            <a:endParaRPr lang="en-US" altLang="zh-CN" sz="1350" dirty="0"/>
          </a:p>
          <a:p>
            <a:pPr marL="0" indent="0">
              <a:buNone/>
            </a:pPr>
            <a:endParaRPr lang="en-US" altLang="zh-CN" dirty="0" smtClean="0"/>
          </a:p>
          <a:p>
            <a:pPr marL="0" indent="0">
              <a:buNone/>
            </a:pPr>
            <a:endParaRPr lang="zh-CN" altLang="en-US" dirty="0"/>
          </a:p>
        </p:txBody>
      </p:sp>
      <p:pic>
        <p:nvPicPr>
          <p:cNvPr id="6" name="图片 5"/>
          <p:cNvPicPr>
            <a:picLocks noChangeAspect="1"/>
          </p:cNvPicPr>
          <p:nvPr/>
        </p:nvPicPr>
        <p:blipFill>
          <a:blip r:embed="rId2"/>
          <a:stretch>
            <a:fillRect/>
          </a:stretch>
        </p:blipFill>
        <p:spPr>
          <a:xfrm>
            <a:off x="4764808" y="2113709"/>
            <a:ext cx="3314512" cy="404209"/>
          </a:xfrm>
          <a:prstGeom prst="rect">
            <a:avLst/>
          </a:prstGeom>
        </p:spPr>
      </p:pic>
      <p:pic>
        <p:nvPicPr>
          <p:cNvPr id="10" name="图片 9"/>
          <p:cNvPicPr>
            <a:picLocks noChangeAspect="1"/>
          </p:cNvPicPr>
          <p:nvPr/>
        </p:nvPicPr>
        <p:blipFill>
          <a:blip r:embed="rId3"/>
          <a:stretch>
            <a:fillRect/>
          </a:stretch>
        </p:blipFill>
        <p:spPr>
          <a:xfrm>
            <a:off x="656928" y="2821453"/>
            <a:ext cx="3805936" cy="664378"/>
          </a:xfrm>
          <a:prstGeom prst="rect">
            <a:avLst/>
          </a:prstGeom>
        </p:spPr>
      </p:pic>
      <p:pic>
        <p:nvPicPr>
          <p:cNvPr id="11" name="图片 10"/>
          <p:cNvPicPr>
            <a:picLocks noChangeAspect="1"/>
          </p:cNvPicPr>
          <p:nvPr/>
        </p:nvPicPr>
        <p:blipFill>
          <a:blip r:embed="rId4"/>
          <a:stretch>
            <a:fillRect/>
          </a:stretch>
        </p:blipFill>
        <p:spPr>
          <a:xfrm>
            <a:off x="656929" y="3962811"/>
            <a:ext cx="4116140" cy="374195"/>
          </a:xfrm>
          <a:prstGeom prst="rect">
            <a:avLst/>
          </a:prstGeom>
        </p:spPr>
      </p:pic>
      <p:pic>
        <p:nvPicPr>
          <p:cNvPr id="12" name="图片 11"/>
          <p:cNvPicPr>
            <a:picLocks noChangeAspect="1"/>
          </p:cNvPicPr>
          <p:nvPr/>
        </p:nvPicPr>
        <p:blipFill>
          <a:blip r:embed="rId5"/>
          <a:stretch>
            <a:fillRect/>
          </a:stretch>
        </p:blipFill>
        <p:spPr>
          <a:xfrm>
            <a:off x="1076416" y="4753980"/>
            <a:ext cx="2450527" cy="681886"/>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0618" y="4822093"/>
            <a:ext cx="2207604" cy="613773"/>
          </a:xfrm>
          <a:prstGeom prst="rect">
            <a:avLst/>
          </a:prstGeom>
        </p:spPr>
      </p:pic>
    </p:spTree>
    <p:extLst>
      <p:ext uri="{BB962C8B-B14F-4D97-AF65-F5344CB8AC3E}">
        <p14:creationId xmlns:p14="http://schemas.microsoft.com/office/powerpoint/2010/main" val="3721269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7886700" cy="798002"/>
          </a:xfrm>
        </p:spPr>
        <p:txBody>
          <a:bodyPr/>
          <a:lstStyle/>
          <a:p>
            <a:r>
              <a:rPr lang="zh-CN" altLang="en-US" dirty="0"/>
              <a:t>两</a:t>
            </a:r>
            <a:r>
              <a:rPr lang="zh-CN" altLang="en-US" dirty="0" smtClean="0"/>
              <a:t>类分布</a:t>
            </a:r>
            <a:endParaRPr lang="zh-CN" altLang="en-US" dirty="0"/>
          </a:p>
        </p:txBody>
      </p:sp>
      <p:sp>
        <p:nvSpPr>
          <p:cNvPr id="3" name="内容占位符 2"/>
          <p:cNvSpPr>
            <a:spLocks noGrp="1"/>
          </p:cNvSpPr>
          <p:nvPr>
            <p:ph idx="1"/>
          </p:nvPr>
        </p:nvSpPr>
        <p:spPr/>
        <p:txBody>
          <a:bodyPr>
            <a:normAutofit/>
          </a:bodyPr>
          <a:lstStyle/>
          <a:p>
            <a:r>
              <a:rPr lang="zh-CN" altLang="en-US" sz="1500" dirty="0"/>
              <a:t>将二类分布转成二项分布，也就是将                        转成</a:t>
            </a:r>
            <a:endParaRPr lang="en-US" altLang="zh-CN" sz="1500" dirty="0"/>
          </a:p>
          <a:p>
            <a:pPr marL="0" indent="0">
              <a:buNone/>
            </a:pPr>
            <a:r>
              <a:rPr lang="zh-CN" altLang="en-US" sz="1500" dirty="0"/>
              <a:t>即令</a:t>
            </a:r>
            <a:endParaRPr lang="en-US" altLang="zh-CN" sz="1500" dirty="0"/>
          </a:p>
          <a:p>
            <a:r>
              <a:rPr lang="zh-CN" altLang="en-US" sz="1500" dirty="0"/>
              <a:t>损失函数为</a:t>
            </a:r>
            <a:endParaRPr lang="en-US" altLang="zh-CN" sz="1500" dirty="0"/>
          </a:p>
          <a:p>
            <a:endParaRPr lang="en-US" altLang="zh-CN" sz="1500" dirty="0"/>
          </a:p>
          <a:p>
            <a:endParaRPr lang="en-US" altLang="zh-CN" sz="1500" dirty="0"/>
          </a:p>
          <a:p>
            <a:endParaRPr lang="en-US" altLang="zh-CN" sz="1500" dirty="0"/>
          </a:p>
          <a:p>
            <a:endParaRPr lang="en-US" altLang="zh-CN" sz="1500" dirty="0" smtClean="0"/>
          </a:p>
          <a:p>
            <a:r>
              <a:rPr lang="zh-CN" altLang="en-US" sz="1500" dirty="0" smtClean="0"/>
              <a:t>其</a:t>
            </a:r>
            <a:r>
              <a:rPr lang="zh-CN" altLang="en-US" sz="1500" dirty="0"/>
              <a:t>中，</a:t>
            </a:r>
            <a:r>
              <a:rPr lang="en-US" altLang="zh-CN" sz="1500" dirty="0"/>
              <a:t>F(x)</a:t>
            </a:r>
            <a:r>
              <a:rPr lang="zh-CN" altLang="en-US" sz="1500" dirty="0"/>
              <a:t>的定义为</a:t>
            </a:r>
            <a:endParaRPr lang="en-US" altLang="zh-CN" sz="1500" dirty="0"/>
          </a:p>
          <a:p>
            <a:endParaRPr lang="en-US" altLang="zh-CN" sz="1500" dirty="0"/>
          </a:p>
        </p:txBody>
      </p:sp>
      <p:pic>
        <p:nvPicPr>
          <p:cNvPr id="4" name="图片 3"/>
          <p:cNvPicPr>
            <a:picLocks noChangeAspect="1"/>
          </p:cNvPicPr>
          <p:nvPr/>
        </p:nvPicPr>
        <p:blipFill>
          <a:blip r:embed="rId3"/>
          <a:stretch>
            <a:fillRect/>
          </a:stretch>
        </p:blipFill>
        <p:spPr>
          <a:xfrm>
            <a:off x="5652120" y="2286997"/>
            <a:ext cx="1042032" cy="333450"/>
          </a:xfrm>
          <a:prstGeom prst="rect">
            <a:avLst/>
          </a:prstGeom>
        </p:spPr>
      </p:pic>
      <p:pic>
        <p:nvPicPr>
          <p:cNvPr id="5" name="内容占位符 3"/>
          <p:cNvPicPr>
            <a:picLocks noChangeAspect="1"/>
          </p:cNvPicPr>
          <p:nvPr/>
        </p:nvPicPr>
        <p:blipFill>
          <a:blip r:embed="rId4"/>
          <a:stretch>
            <a:fillRect/>
          </a:stretch>
        </p:blipFill>
        <p:spPr>
          <a:xfrm>
            <a:off x="3977251" y="2282429"/>
            <a:ext cx="1189497" cy="297374"/>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b="26244"/>
          <a:stretch/>
        </p:blipFill>
        <p:spPr>
          <a:xfrm>
            <a:off x="1259632" y="2527053"/>
            <a:ext cx="1643151" cy="29726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318" y="3170851"/>
            <a:ext cx="4453154" cy="9016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056" y="3188954"/>
            <a:ext cx="164330" cy="207198"/>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056" y="3434603"/>
            <a:ext cx="164330" cy="207198"/>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056" y="3646698"/>
            <a:ext cx="164330" cy="207198"/>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609" y="4465837"/>
            <a:ext cx="3607642" cy="1002122"/>
          </a:xfrm>
          <a:prstGeom prst="rect">
            <a:avLst/>
          </a:prstGeom>
        </p:spPr>
      </p:pic>
      <p:pic>
        <p:nvPicPr>
          <p:cNvPr id="6" name="图片 5"/>
          <p:cNvPicPr>
            <a:picLocks noChangeAspect="1"/>
          </p:cNvPicPr>
          <p:nvPr/>
        </p:nvPicPr>
        <p:blipFill>
          <a:blip r:embed="rId9"/>
          <a:stretch>
            <a:fillRect/>
          </a:stretch>
        </p:blipFill>
        <p:spPr>
          <a:xfrm>
            <a:off x="3750093" y="4479529"/>
            <a:ext cx="4676977" cy="1388888"/>
          </a:xfrm>
          <a:prstGeom prst="rect">
            <a:avLst/>
          </a:prstGeom>
        </p:spPr>
      </p:pic>
    </p:spTree>
    <p:extLst>
      <p:ext uri="{BB962C8B-B14F-4D97-AF65-F5344CB8AC3E}">
        <p14:creationId xmlns:p14="http://schemas.microsoft.com/office/powerpoint/2010/main" val="145024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67802"/>
            <a:ext cx="7886700" cy="4322171"/>
          </a:xfrm>
        </p:spPr>
        <p:txBody>
          <a:bodyPr/>
          <a:lstStyle/>
          <a:p>
            <a:r>
              <a:rPr lang="zh-CN" altLang="en-US" sz="1500" dirty="0"/>
              <a:t>接下来求出梯度</a:t>
            </a:r>
            <a:endParaRPr lang="en-US" altLang="zh-CN" sz="1500" dirty="0"/>
          </a:p>
          <a:p>
            <a:endParaRPr lang="en-US" altLang="zh-CN" sz="1500" dirty="0"/>
          </a:p>
          <a:p>
            <a:endParaRPr lang="en-US" altLang="zh-CN" sz="1500" dirty="0"/>
          </a:p>
          <a:p>
            <a:endParaRPr lang="en-US" altLang="zh-CN" sz="1500" dirty="0"/>
          </a:p>
          <a:p>
            <a:r>
              <a:rPr lang="zh-CN" altLang="en-US" sz="1500" dirty="0"/>
              <a:t>利用</a:t>
            </a:r>
            <a:r>
              <a:rPr lang="en-US" altLang="zh-CN" sz="1500" dirty="0"/>
              <a:t>(xi,rim)(i=1,2,..N)</a:t>
            </a:r>
            <a:r>
              <a:rPr lang="zh-CN" altLang="en-US" sz="1500" dirty="0"/>
              <a:t>，我们可以拟合一颗</a:t>
            </a:r>
            <a:r>
              <a:rPr lang="en-US" altLang="zh-CN" sz="1500" dirty="0"/>
              <a:t>CART</a:t>
            </a:r>
            <a:r>
              <a:rPr lang="zh-CN" altLang="en-US" sz="1500" dirty="0"/>
              <a:t>回归树，得到了第</a:t>
            </a:r>
            <a:r>
              <a:rPr lang="en-US" altLang="zh-CN" sz="1500" dirty="0"/>
              <a:t>m</a:t>
            </a:r>
            <a:r>
              <a:rPr lang="zh-CN" altLang="en-US" sz="1500" dirty="0"/>
              <a:t>颗回归树。</a:t>
            </a:r>
            <a:endParaRPr lang="en-US" altLang="zh-CN" sz="1500" dirty="0"/>
          </a:p>
          <a:p>
            <a:endParaRPr lang="en-US" altLang="zh-CN" sz="1500" dirty="0"/>
          </a:p>
          <a:p>
            <a:endParaRPr lang="en-US" altLang="zh-CN" sz="1500" dirty="0"/>
          </a:p>
          <a:p>
            <a:endParaRPr lang="en-US" altLang="zh-CN" sz="1500" dirty="0"/>
          </a:p>
          <a:p>
            <a:endParaRPr lang="en-US" altLang="zh-CN" sz="1500" dirty="0"/>
          </a:p>
          <a:p>
            <a:endParaRPr lang="en-US" altLang="zh-CN" sz="1500" dirty="0"/>
          </a:p>
          <a:p>
            <a:endParaRPr lang="en-US" altLang="zh-CN" sz="1500" dirty="0" smtClean="0"/>
          </a:p>
          <a:p>
            <a:endParaRPr lang="en-US" altLang="zh-CN" sz="1500" dirty="0"/>
          </a:p>
          <a:p>
            <a:r>
              <a:rPr lang="zh-CN" altLang="en-US" sz="1500" dirty="0" smtClean="0"/>
              <a:t>得</a:t>
            </a:r>
            <a:r>
              <a:rPr lang="zh-CN" altLang="en-US" sz="1500" dirty="0"/>
              <a:t>到本轮的决策树拟合函数</a:t>
            </a:r>
            <a:endParaRPr lang="en-US" altLang="zh-CN" sz="1500" dirty="0"/>
          </a:p>
          <a:p>
            <a:endParaRPr lang="en-US" altLang="zh-CN" sz="1500" dirty="0"/>
          </a:p>
          <a:p>
            <a:r>
              <a:rPr lang="zh-CN" altLang="en-US" sz="1500" dirty="0"/>
              <a:t>本轮最终得到的强学习器表达式 </a:t>
            </a:r>
            <a:endParaRPr lang="en-US" altLang="zh-CN" sz="15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7649" b="14363"/>
          <a:stretch/>
        </p:blipFill>
        <p:spPr>
          <a:xfrm>
            <a:off x="628651" y="1430160"/>
            <a:ext cx="6801584" cy="739154"/>
          </a:xfrm>
          <a:prstGeom prst="rect">
            <a:avLst/>
          </a:prstGeom>
        </p:spPr>
      </p:pic>
      <p:pic>
        <p:nvPicPr>
          <p:cNvPr id="9" name="图片 8"/>
          <p:cNvPicPr>
            <a:picLocks noChangeAspect="1"/>
          </p:cNvPicPr>
          <p:nvPr/>
        </p:nvPicPr>
        <p:blipFill>
          <a:blip r:embed="rId4"/>
          <a:stretch>
            <a:fillRect/>
          </a:stretch>
        </p:blipFill>
        <p:spPr>
          <a:xfrm>
            <a:off x="827584" y="2809369"/>
            <a:ext cx="5325539" cy="1402223"/>
          </a:xfrm>
          <a:prstGeom prst="rect">
            <a:avLst/>
          </a:prstGeom>
        </p:spPr>
      </p:pic>
      <p:pic>
        <p:nvPicPr>
          <p:cNvPr id="11" name="图片 10"/>
          <p:cNvPicPr>
            <a:picLocks noChangeAspect="1"/>
          </p:cNvPicPr>
          <p:nvPr/>
        </p:nvPicPr>
        <p:blipFill>
          <a:blip r:embed="rId5"/>
          <a:stretch>
            <a:fillRect/>
          </a:stretch>
        </p:blipFill>
        <p:spPr>
          <a:xfrm>
            <a:off x="4154118" y="4284978"/>
            <a:ext cx="2693700" cy="690949"/>
          </a:xfrm>
          <a:prstGeom prst="rect">
            <a:avLst/>
          </a:prstGeom>
        </p:spPr>
      </p:pic>
      <p:pic>
        <p:nvPicPr>
          <p:cNvPr id="12" name="图片 11"/>
          <p:cNvPicPr>
            <a:picLocks noChangeAspect="1"/>
          </p:cNvPicPr>
          <p:nvPr/>
        </p:nvPicPr>
        <p:blipFill>
          <a:blip r:embed="rId6"/>
          <a:stretch>
            <a:fillRect/>
          </a:stretch>
        </p:blipFill>
        <p:spPr>
          <a:xfrm>
            <a:off x="4154119" y="4925033"/>
            <a:ext cx="3276116" cy="773016"/>
          </a:xfrm>
          <a:prstGeom prst="rect">
            <a:avLst/>
          </a:prstGeom>
        </p:spPr>
      </p:pic>
    </p:spTree>
    <p:extLst>
      <p:ext uri="{BB962C8B-B14F-4D97-AF65-F5344CB8AC3E}">
        <p14:creationId xmlns:p14="http://schemas.microsoft.com/office/powerpoint/2010/main" val="37592297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45439"/>
            <a:ext cx="7886700" cy="4244534"/>
          </a:xfrm>
        </p:spPr>
        <p:txBody>
          <a:bodyPr/>
          <a:lstStyle/>
          <a:p>
            <a:r>
              <a:rPr lang="zh-CN" altLang="en-US" sz="2400" dirty="0" smtClean="0"/>
              <a:t>初始值</a:t>
            </a:r>
            <a:endParaRPr lang="en-US" altLang="zh-CN" sz="2400" dirty="0" smtClean="0"/>
          </a:p>
          <a:p>
            <a:endParaRPr lang="en-US" altLang="zh-CN" dirty="0"/>
          </a:p>
          <a:p>
            <a:endParaRPr lang="en-US" altLang="zh-CN" dirty="0" smtClean="0"/>
          </a:p>
          <a:p>
            <a:pPr marL="0" indent="0">
              <a:buNone/>
            </a:pPr>
            <a:r>
              <a:rPr lang="zh-CN" altLang="en-US" sz="1500" dirty="0" smtClean="0"/>
              <a:t>求</a:t>
            </a:r>
            <a:r>
              <a:rPr lang="zh-CN" altLang="en-US" sz="1500" dirty="0"/>
              <a:t>解方程</a:t>
            </a:r>
            <a:endParaRPr lang="en-US" altLang="zh-CN" sz="1500" dirty="0"/>
          </a:p>
          <a:p>
            <a:pPr marL="0" indent="0">
              <a:buNone/>
            </a:pPr>
            <a:endParaRPr lang="en-US" altLang="zh-CN" sz="1500" dirty="0"/>
          </a:p>
          <a:p>
            <a:endParaRPr lang="en-US" altLang="zh-CN" dirty="0" smtClean="0"/>
          </a:p>
          <a:p>
            <a:pPr marL="0" indent="0">
              <a:buNone/>
            </a:pPr>
            <a:endParaRPr lang="en-US" altLang="zh-CN" sz="1500" dirty="0" smtClean="0"/>
          </a:p>
          <a:p>
            <a:pPr marL="0" indent="0">
              <a:buNone/>
            </a:pPr>
            <a:r>
              <a:rPr lang="zh-CN" altLang="en-US" sz="1500" dirty="0" smtClean="0"/>
              <a:t>假</a:t>
            </a:r>
            <a:r>
              <a:rPr lang="zh-CN" altLang="en-US" sz="1500" dirty="0"/>
              <a:t>设训练集中有</a:t>
            </a:r>
            <a:r>
              <a:rPr lang="en-US" altLang="zh-CN" sz="1500" dirty="0"/>
              <a:t>m</a:t>
            </a:r>
            <a:r>
              <a:rPr lang="zh-CN" altLang="en-US" sz="1500" dirty="0"/>
              <a:t>个正样本，</a:t>
            </a:r>
            <a:r>
              <a:rPr lang="en-US" altLang="zh-CN" sz="1500" dirty="0"/>
              <a:t>n</a:t>
            </a:r>
            <a:r>
              <a:rPr lang="zh-CN" altLang="en-US" sz="1500" dirty="0"/>
              <a:t>个负样本，此时上式可以化简</a:t>
            </a:r>
            <a:r>
              <a:rPr lang="zh-CN" altLang="en-US" sz="1500" dirty="0" smtClean="0"/>
              <a:t>为</a:t>
            </a:r>
            <a:endParaRPr lang="en-US" altLang="zh-CN" dirty="0" smtClean="0"/>
          </a:p>
          <a:p>
            <a:endParaRPr lang="en-US" altLang="zh-CN" dirty="0" smtClean="0"/>
          </a:p>
          <a:p>
            <a:endParaRPr lang="en-US" altLang="zh-CN" dirty="0"/>
          </a:p>
          <a:p>
            <a:endParaRPr lang="en-US" altLang="zh-CN" dirty="0" smtClean="0"/>
          </a:p>
          <a:p>
            <a:endParaRPr lang="zh-CN" altLang="en-US" dirty="0"/>
          </a:p>
        </p:txBody>
      </p:sp>
      <p:pic>
        <p:nvPicPr>
          <p:cNvPr id="6" name="图片 5"/>
          <p:cNvPicPr>
            <a:picLocks noChangeAspect="1"/>
          </p:cNvPicPr>
          <p:nvPr/>
        </p:nvPicPr>
        <p:blipFill rotWithShape="1">
          <a:blip r:embed="rId3"/>
          <a:srcRect t="5122" b="23655"/>
          <a:stretch/>
        </p:blipFill>
        <p:spPr>
          <a:xfrm>
            <a:off x="853653" y="1681827"/>
            <a:ext cx="4989688" cy="854015"/>
          </a:xfrm>
          <a:prstGeom prst="rect">
            <a:avLst/>
          </a:prstGeom>
        </p:spPr>
      </p:pic>
      <p:pic>
        <p:nvPicPr>
          <p:cNvPr id="8" name="图片 7"/>
          <p:cNvPicPr>
            <a:picLocks noChangeAspect="1"/>
          </p:cNvPicPr>
          <p:nvPr/>
        </p:nvPicPr>
        <p:blipFill rotWithShape="1">
          <a:blip r:embed="rId4"/>
          <a:srcRect b="12729"/>
          <a:stretch/>
        </p:blipFill>
        <p:spPr>
          <a:xfrm>
            <a:off x="787395" y="3273978"/>
            <a:ext cx="5122203" cy="790952"/>
          </a:xfrm>
          <a:prstGeom prst="rect">
            <a:avLst/>
          </a:prstGeom>
        </p:spPr>
      </p:pic>
      <p:pic>
        <p:nvPicPr>
          <p:cNvPr id="9" name="图片 8"/>
          <p:cNvPicPr>
            <a:picLocks noChangeAspect="1"/>
          </p:cNvPicPr>
          <p:nvPr/>
        </p:nvPicPr>
        <p:blipFill>
          <a:blip r:embed="rId5"/>
          <a:stretch>
            <a:fillRect/>
          </a:stretch>
        </p:blipFill>
        <p:spPr>
          <a:xfrm>
            <a:off x="628650" y="4859442"/>
            <a:ext cx="5698219" cy="947625"/>
          </a:xfrm>
          <a:prstGeom prst="rect">
            <a:avLst/>
          </a:prstGeom>
        </p:spPr>
      </p:pic>
    </p:spTree>
    <p:extLst>
      <p:ext uri="{BB962C8B-B14F-4D97-AF65-F5344CB8AC3E}">
        <p14:creationId xmlns:p14="http://schemas.microsoft.com/office/powerpoint/2010/main" val="834824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4257"/>
            <a:ext cx="7886700" cy="4205715"/>
          </a:xfrm>
        </p:spPr>
        <p:txBody>
          <a:bodyPr/>
          <a:lstStyle/>
          <a:p>
            <a:r>
              <a:rPr lang="en-US" altLang="zh-CN" sz="1600" dirty="0"/>
              <a:t>γ</a:t>
            </a:r>
            <a:r>
              <a:rPr lang="zh-CN" altLang="en-US" sz="1600" dirty="0" smtClean="0"/>
              <a:t>的求解</a:t>
            </a:r>
            <a:endParaRPr lang="en-US" altLang="zh-CN" sz="1600" dirty="0" smtClean="0"/>
          </a:p>
          <a:p>
            <a:endParaRPr lang="en-US" altLang="zh-CN" dirty="0"/>
          </a:p>
          <a:p>
            <a:pPr marL="0" indent="0">
              <a:buNone/>
            </a:pPr>
            <a:endParaRPr lang="en-US" altLang="zh-CN" dirty="0"/>
          </a:p>
          <a:p>
            <a:pPr marL="0" indent="0">
              <a:buNone/>
            </a:pPr>
            <a:r>
              <a:rPr lang="zh-CN" altLang="en-US" sz="1800" dirty="0" smtClean="0"/>
              <a:t>其一二阶偏导数</a:t>
            </a:r>
            <a:endParaRPr lang="en-US" altLang="zh-CN" sz="1800"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sz="2000" dirty="0" smtClean="0"/>
              <a:t>利</a:t>
            </a:r>
            <a:r>
              <a:rPr lang="zh-CN" altLang="en-US" sz="2000" dirty="0"/>
              <a:t>用牛顿迭代法进行迭</a:t>
            </a:r>
            <a:r>
              <a:rPr lang="zh-CN" altLang="en-US" sz="2000" dirty="0" smtClean="0"/>
              <a:t>代</a:t>
            </a:r>
            <a:endParaRPr lang="en-US" altLang="zh-CN" sz="2000" dirty="0" smtClean="0"/>
          </a:p>
          <a:p>
            <a:pPr marL="0" indent="0">
              <a:buNone/>
            </a:pPr>
            <a:endParaRPr lang="en-US" altLang="zh-CN" dirty="0"/>
          </a:p>
          <a:p>
            <a:pPr marL="0" indent="0">
              <a:buNone/>
            </a:pPr>
            <a:endParaRPr lang="zh-CN" altLang="en-US" dirty="0"/>
          </a:p>
        </p:txBody>
      </p:sp>
      <p:pic>
        <p:nvPicPr>
          <p:cNvPr id="6" name="图片 5"/>
          <p:cNvPicPr>
            <a:picLocks noChangeAspect="1"/>
          </p:cNvPicPr>
          <p:nvPr/>
        </p:nvPicPr>
        <p:blipFill>
          <a:blip r:embed="rId2"/>
          <a:stretch>
            <a:fillRect/>
          </a:stretch>
        </p:blipFill>
        <p:spPr>
          <a:xfrm>
            <a:off x="628650" y="1628800"/>
            <a:ext cx="5155592" cy="903820"/>
          </a:xfrm>
          <a:prstGeom prst="rect">
            <a:avLst/>
          </a:prstGeom>
        </p:spPr>
      </p:pic>
      <p:pic>
        <p:nvPicPr>
          <p:cNvPr id="7" name="图片 6"/>
          <p:cNvPicPr>
            <a:picLocks noChangeAspect="1"/>
          </p:cNvPicPr>
          <p:nvPr/>
        </p:nvPicPr>
        <p:blipFill>
          <a:blip r:embed="rId3"/>
          <a:stretch>
            <a:fillRect/>
          </a:stretch>
        </p:blipFill>
        <p:spPr>
          <a:xfrm>
            <a:off x="537267" y="3063945"/>
            <a:ext cx="4506766" cy="1517585"/>
          </a:xfrm>
          <a:prstGeom prst="rect">
            <a:avLst/>
          </a:prstGeom>
        </p:spPr>
      </p:pic>
      <p:pic>
        <p:nvPicPr>
          <p:cNvPr id="10" name="图片 9"/>
          <p:cNvPicPr>
            <a:picLocks noChangeAspect="1"/>
          </p:cNvPicPr>
          <p:nvPr/>
        </p:nvPicPr>
        <p:blipFill rotWithShape="1">
          <a:blip r:embed="rId4"/>
          <a:srcRect t="-1" r="3393" b="-1850"/>
          <a:stretch/>
        </p:blipFill>
        <p:spPr>
          <a:xfrm>
            <a:off x="1023164" y="5298236"/>
            <a:ext cx="1841321" cy="463257"/>
          </a:xfrm>
          <a:prstGeom prst="rect">
            <a:avLst/>
          </a:prstGeom>
        </p:spPr>
      </p:pic>
      <p:pic>
        <p:nvPicPr>
          <p:cNvPr id="11" name="图片 10"/>
          <p:cNvPicPr>
            <a:picLocks noChangeAspect="1"/>
          </p:cNvPicPr>
          <p:nvPr/>
        </p:nvPicPr>
        <p:blipFill>
          <a:blip r:embed="rId5"/>
          <a:stretch>
            <a:fillRect/>
          </a:stretch>
        </p:blipFill>
        <p:spPr>
          <a:xfrm>
            <a:off x="602754" y="2918883"/>
            <a:ext cx="4499238" cy="2021000"/>
          </a:xfrm>
          <a:prstGeom prst="rect">
            <a:avLst/>
          </a:prstGeom>
        </p:spPr>
      </p:pic>
      <p:pic>
        <p:nvPicPr>
          <p:cNvPr id="12" name="图片 11"/>
          <p:cNvPicPr>
            <a:picLocks noChangeAspect="1"/>
          </p:cNvPicPr>
          <p:nvPr/>
        </p:nvPicPr>
        <p:blipFill>
          <a:blip r:embed="rId6"/>
          <a:stretch>
            <a:fillRect/>
          </a:stretch>
        </p:blipFill>
        <p:spPr>
          <a:xfrm>
            <a:off x="5292080" y="1125083"/>
            <a:ext cx="3470449" cy="4636410"/>
          </a:xfrm>
          <a:prstGeom prst="rect">
            <a:avLst/>
          </a:prstGeom>
        </p:spPr>
      </p:pic>
    </p:spTree>
    <p:extLst>
      <p:ext uri="{BB962C8B-B14F-4D97-AF65-F5344CB8AC3E}">
        <p14:creationId xmlns:p14="http://schemas.microsoft.com/office/powerpoint/2010/main" val="212251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多分类</a:t>
            </a:r>
            <a:endParaRPr lang="zh-CN" altLang="en-US" dirty="0"/>
          </a:p>
        </p:txBody>
      </p:sp>
      <p:sp>
        <p:nvSpPr>
          <p:cNvPr id="3" name="内容占位符 2"/>
          <p:cNvSpPr>
            <a:spLocks noGrp="1"/>
          </p:cNvSpPr>
          <p:nvPr>
            <p:ph idx="1"/>
          </p:nvPr>
        </p:nvSpPr>
        <p:spPr/>
        <p:txBody>
          <a:bodyPr/>
          <a:lstStyle/>
          <a:p>
            <a:r>
              <a:rPr lang="zh-CN" altLang="en-US" sz="1500" dirty="0"/>
              <a:t>模仿两类分类的损失函数，我们能够将</a:t>
            </a:r>
            <a:r>
              <a:rPr lang="en-US" altLang="zh-CN" sz="1500" dirty="0"/>
              <a:t>K</a:t>
            </a:r>
            <a:r>
              <a:rPr lang="zh-CN" altLang="en-US" sz="1500" dirty="0"/>
              <a:t>类分类的损失函数定义为</a:t>
            </a:r>
            <a:endParaRPr lang="en-US" altLang="zh-CN" sz="1500" dirty="0"/>
          </a:p>
          <a:p>
            <a:endParaRPr lang="en-US" altLang="zh-CN" sz="1500" dirty="0"/>
          </a:p>
          <a:p>
            <a:endParaRPr lang="en-US" altLang="zh-CN" sz="1500" dirty="0"/>
          </a:p>
          <a:p>
            <a:r>
              <a:rPr lang="zh-CN" altLang="en-US" sz="1500" dirty="0"/>
              <a:t>其中，                                   ，，且将</a:t>
            </a:r>
            <a:r>
              <a:rPr lang="en-US" altLang="zh-CN" sz="1500" dirty="0"/>
              <a:t>p(x)</a:t>
            </a:r>
            <a:r>
              <a:rPr lang="zh-CN" altLang="en-US" sz="1500" dirty="0"/>
              <a:t>与</a:t>
            </a:r>
            <a:r>
              <a:rPr lang="en-US" altLang="zh-CN" sz="1500" dirty="0"/>
              <a:t>F(x)</a:t>
            </a:r>
            <a:r>
              <a:rPr lang="zh-CN" altLang="en-US" sz="1500" dirty="0"/>
              <a:t>关系定义为</a:t>
            </a:r>
            <a:endParaRPr lang="en-US" altLang="zh-CN" sz="1500" dirty="0"/>
          </a:p>
          <a:p>
            <a:endParaRPr lang="zh-CN" altLang="en-US" sz="1500" dirty="0"/>
          </a:p>
          <a:p>
            <a:endParaRPr lang="en-US" altLang="zh-CN" dirty="0" smtClean="0"/>
          </a:p>
          <a:p>
            <a:r>
              <a:rPr lang="zh-CN" altLang="en-US" sz="1500" dirty="0"/>
              <a:t>接下来求出梯度</a:t>
            </a:r>
          </a:p>
        </p:txBody>
      </p:sp>
      <p:pic>
        <p:nvPicPr>
          <p:cNvPr id="4" name="图片 3"/>
          <p:cNvPicPr>
            <a:picLocks noChangeAspect="1"/>
          </p:cNvPicPr>
          <p:nvPr/>
        </p:nvPicPr>
        <p:blipFill>
          <a:blip r:embed="rId3"/>
          <a:stretch>
            <a:fillRect/>
          </a:stretch>
        </p:blipFill>
        <p:spPr>
          <a:xfrm>
            <a:off x="628650" y="2523589"/>
            <a:ext cx="3212480" cy="592907"/>
          </a:xfrm>
          <a:prstGeom prst="rect">
            <a:avLst/>
          </a:prstGeom>
        </p:spPr>
      </p:pic>
      <p:pic>
        <p:nvPicPr>
          <p:cNvPr id="5" name="图片 4"/>
          <p:cNvPicPr>
            <a:picLocks noChangeAspect="1"/>
          </p:cNvPicPr>
          <p:nvPr/>
        </p:nvPicPr>
        <p:blipFill>
          <a:blip r:embed="rId4"/>
          <a:stretch>
            <a:fillRect/>
          </a:stretch>
        </p:blipFill>
        <p:spPr>
          <a:xfrm>
            <a:off x="1394829" y="3116495"/>
            <a:ext cx="2024777" cy="377165"/>
          </a:xfrm>
          <a:prstGeom prst="rect">
            <a:avLst/>
          </a:prstGeom>
        </p:spPr>
      </p:pic>
      <p:pic>
        <p:nvPicPr>
          <p:cNvPr id="6" name="图片 5"/>
          <p:cNvPicPr>
            <a:picLocks noChangeAspect="1"/>
          </p:cNvPicPr>
          <p:nvPr/>
        </p:nvPicPr>
        <p:blipFill>
          <a:blip r:embed="rId5"/>
          <a:stretch>
            <a:fillRect/>
          </a:stretch>
        </p:blipFill>
        <p:spPr>
          <a:xfrm>
            <a:off x="822093" y="3493660"/>
            <a:ext cx="3019037" cy="573932"/>
          </a:xfrm>
          <a:prstGeom prst="rect">
            <a:avLst/>
          </a:prstGeom>
        </p:spPr>
      </p:pic>
      <p:pic>
        <p:nvPicPr>
          <p:cNvPr id="7" name="图片 6"/>
          <p:cNvPicPr>
            <a:picLocks noChangeAspect="1"/>
          </p:cNvPicPr>
          <p:nvPr/>
        </p:nvPicPr>
        <p:blipFill>
          <a:blip r:embed="rId6"/>
          <a:stretch>
            <a:fillRect/>
          </a:stretch>
        </p:blipFill>
        <p:spPr>
          <a:xfrm>
            <a:off x="822092" y="4523705"/>
            <a:ext cx="5730783" cy="683207"/>
          </a:xfrm>
          <a:prstGeom prst="rect">
            <a:avLst/>
          </a:prstGeom>
        </p:spPr>
      </p:pic>
      <p:pic>
        <p:nvPicPr>
          <p:cNvPr id="8" name="图片 7"/>
          <p:cNvPicPr>
            <a:picLocks noChangeAspect="1"/>
          </p:cNvPicPr>
          <p:nvPr/>
        </p:nvPicPr>
        <p:blipFill>
          <a:blip r:embed="rId7"/>
          <a:stretch>
            <a:fillRect/>
          </a:stretch>
        </p:blipFill>
        <p:spPr>
          <a:xfrm>
            <a:off x="5220120" y="990064"/>
            <a:ext cx="3755589" cy="5020735"/>
          </a:xfrm>
          <a:prstGeom prst="rect">
            <a:avLst/>
          </a:prstGeom>
        </p:spPr>
      </p:pic>
    </p:spTree>
    <p:extLst>
      <p:ext uri="{BB962C8B-B14F-4D97-AF65-F5344CB8AC3E}">
        <p14:creationId xmlns:p14="http://schemas.microsoft.com/office/powerpoint/2010/main" val="272714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5295" y="1308435"/>
            <a:ext cx="7886700" cy="4439653"/>
          </a:xfrm>
        </p:spPr>
        <p:txBody>
          <a:bodyPr/>
          <a:lstStyle/>
          <a:p>
            <a:r>
              <a:rPr lang="zh-CN" altLang="en-US" sz="2000" dirty="0"/>
              <a:t>假设</a:t>
            </a:r>
            <a:r>
              <a:rPr lang="zh-CN" altLang="en-US" sz="2000" dirty="0" smtClean="0"/>
              <a:t>有</a:t>
            </a:r>
            <a:r>
              <a:rPr lang="en-US" altLang="zh-CN" sz="2000" dirty="0" smtClean="0"/>
              <a:t>3</a:t>
            </a:r>
            <a:r>
              <a:rPr lang="zh-CN" altLang="en-US" sz="2000" dirty="0" smtClean="0"/>
              <a:t>个</a:t>
            </a:r>
            <a:r>
              <a:rPr lang="zh-CN" altLang="en-US" sz="2000" dirty="0"/>
              <a:t>分类，训练数据中</a:t>
            </a:r>
            <a:r>
              <a:rPr lang="en-US" altLang="zh-CN" sz="2000" dirty="0"/>
              <a:t>x</a:t>
            </a:r>
            <a:r>
              <a:rPr lang="zh-CN" altLang="en-US" sz="2000" dirty="0"/>
              <a:t>属于类别</a:t>
            </a:r>
            <a:r>
              <a:rPr lang="en-US" altLang="zh-CN" sz="2000" dirty="0"/>
              <a:t>3</a:t>
            </a:r>
            <a:r>
              <a:rPr lang="zh-CN" altLang="en-US" sz="2000" dirty="0"/>
              <a:t>，</a:t>
            </a:r>
          </a:p>
          <a:p>
            <a:r>
              <a:rPr lang="zh-CN" altLang="en-US" sz="2000" dirty="0"/>
              <a:t>则</a:t>
            </a:r>
            <a:r>
              <a:rPr lang="en-US" altLang="zh-CN" sz="2000" dirty="0"/>
              <a:t>y=(</a:t>
            </a:r>
            <a:r>
              <a:rPr lang="en-US" altLang="zh-CN" sz="2000" dirty="0" smtClean="0"/>
              <a:t>0,0,1),</a:t>
            </a:r>
            <a:endParaRPr lang="en-US" altLang="zh-CN" sz="2000" dirty="0"/>
          </a:p>
          <a:p>
            <a:r>
              <a:rPr lang="zh-CN" altLang="en-US" sz="2000" dirty="0"/>
              <a:t>假设模型估计得到的</a:t>
            </a:r>
            <a:r>
              <a:rPr lang="en-US" altLang="zh-CN" sz="2000" dirty="0"/>
              <a:t>F(x)=(</a:t>
            </a:r>
            <a:r>
              <a:rPr lang="en-US" altLang="zh-CN" sz="2000" dirty="0" smtClean="0"/>
              <a:t>0,0.3,0.6)</a:t>
            </a:r>
            <a:endParaRPr lang="en-US" altLang="zh-CN" sz="2000" dirty="0"/>
          </a:p>
          <a:p>
            <a:r>
              <a:rPr lang="en-US" altLang="zh-CN" sz="2000" dirty="0"/>
              <a:t>P(x)=(</a:t>
            </a:r>
            <a:r>
              <a:rPr lang="en-US" altLang="zh-CN" sz="2000" dirty="0" smtClean="0"/>
              <a:t>0.16,0.21,0.29)</a:t>
            </a:r>
            <a:endParaRPr lang="en-US" altLang="zh-CN" sz="2000" dirty="0"/>
          </a:p>
          <a:p>
            <a:r>
              <a:rPr lang="zh-CN" altLang="en-US" sz="2000" dirty="0"/>
              <a:t>梯度</a:t>
            </a:r>
            <a:r>
              <a:rPr lang="en-US" altLang="zh-CN" sz="2000" dirty="0"/>
              <a:t>g=(-0.16,-0.21,-</a:t>
            </a:r>
            <a:r>
              <a:rPr lang="en-US" altLang="zh-CN" sz="2000" dirty="0" smtClean="0"/>
              <a:t>0.71)</a:t>
            </a:r>
          </a:p>
          <a:p>
            <a:r>
              <a:rPr lang="zh-CN" altLang="en-US" sz="2000" dirty="0" smtClean="0"/>
              <a:t>然后继续第二轮的迭代 </a:t>
            </a:r>
            <a:endParaRPr lang="en-US" altLang="zh-CN" sz="2000" dirty="0" smtClean="0"/>
          </a:p>
          <a:p>
            <a:r>
              <a:rPr lang="en-US" altLang="zh-CN" sz="2000" dirty="0"/>
              <a:t>… </a:t>
            </a:r>
            <a:endParaRPr lang="en-US" altLang="zh-CN" sz="2000" dirty="0" smtClean="0"/>
          </a:p>
          <a:p>
            <a:r>
              <a:rPr lang="zh-CN" altLang="en-US" sz="2000" dirty="0" smtClean="0"/>
              <a:t>所</a:t>
            </a:r>
            <a:r>
              <a:rPr lang="zh-CN" altLang="en-US" sz="2000" dirty="0"/>
              <a:t>以当</a:t>
            </a:r>
            <a:r>
              <a:rPr lang="en-US" altLang="zh-CN" sz="2000" dirty="0"/>
              <a:t>K =</a:t>
            </a:r>
            <a:r>
              <a:rPr lang="en-US" altLang="zh-CN" sz="2000" dirty="0" smtClean="0"/>
              <a:t>3</a:t>
            </a:r>
            <a:r>
              <a:rPr lang="zh-CN" altLang="en-US" sz="2000" dirty="0" smtClean="0"/>
              <a:t>，最终得到</a:t>
            </a:r>
            <a:r>
              <a:rPr lang="en-US" altLang="zh-CN" sz="2000" dirty="0" smtClean="0"/>
              <a:t>3</a:t>
            </a:r>
            <a:r>
              <a:rPr lang="zh-CN" altLang="en-US" sz="2000" dirty="0"/>
              <a:t>个式子</a:t>
            </a:r>
            <a:endParaRPr lang="en-US" altLang="zh-CN" sz="2000" dirty="0"/>
          </a:p>
          <a:p>
            <a:endParaRPr lang="zh-CN" altLang="en-US" dirty="0"/>
          </a:p>
        </p:txBody>
      </p:sp>
      <p:pic>
        <p:nvPicPr>
          <p:cNvPr id="4" name="图片 3"/>
          <p:cNvPicPr>
            <a:picLocks noChangeAspect="1"/>
          </p:cNvPicPr>
          <p:nvPr/>
        </p:nvPicPr>
        <p:blipFill>
          <a:blip r:embed="rId3"/>
          <a:stretch>
            <a:fillRect/>
          </a:stretch>
        </p:blipFill>
        <p:spPr>
          <a:xfrm>
            <a:off x="5175155" y="3427321"/>
            <a:ext cx="2426432" cy="1822260"/>
          </a:xfrm>
          <a:prstGeom prst="rect">
            <a:avLst/>
          </a:prstGeom>
        </p:spPr>
      </p:pic>
      <p:pic>
        <p:nvPicPr>
          <p:cNvPr id="5" name="图片 4"/>
          <p:cNvPicPr>
            <a:picLocks noChangeAspect="1"/>
          </p:cNvPicPr>
          <p:nvPr/>
        </p:nvPicPr>
        <p:blipFill>
          <a:blip r:embed="rId4"/>
          <a:stretch>
            <a:fillRect/>
          </a:stretch>
        </p:blipFill>
        <p:spPr>
          <a:xfrm>
            <a:off x="4878853" y="2354882"/>
            <a:ext cx="3019037" cy="573932"/>
          </a:xfrm>
          <a:prstGeom prst="rect">
            <a:avLst/>
          </a:prstGeom>
        </p:spPr>
      </p:pic>
    </p:spTree>
    <p:extLst>
      <p:ext uri="{BB962C8B-B14F-4D97-AF65-F5344CB8AC3E}">
        <p14:creationId xmlns:p14="http://schemas.microsoft.com/office/powerpoint/2010/main" val="842011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多分类</a:t>
            </a:r>
            <a:endParaRPr lang="zh-CN" altLang="en-US" dirty="0"/>
          </a:p>
        </p:txBody>
      </p:sp>
      <p:pic>
        <p:nvPicPr>
          <p:cNvPr id="6" name="内容占位符 5"/>
          <p:cNvPicPr>
            <a:picLocks noGrp="1" noChangeAspect="1"/>
          </p:cNvPicPr>
          <p:nvPr>
            <p:ph idx="1"/>
          </p:nvPr>
        </p:nvPicPr>
        <p:blipFill>
          <a:blip r:embed="rId3"/>
          <a:stretch>
            <a:fillRect/>
          </a:stretch>
        </p:blipFill>
        <p:spPr>
          <a:xfrm>
            <a:off x="565484" y="2125265"/>
            <a:ext cx="6163120" cy="3521783"/>
          </a:xfrm>
          <a:prstGeom prst="rect">
            <a:avLst/>
          </a:prstGeom>
        </p:spPr>
      </p:pic>
      <p:sp>
        <p:nvSpPr>
          <p:cNvPr id="3" name="文本框 2"/>
          <p:cNvSpPr txBox="1"/>
          <p:nvPr/>
        </p:nvSpPr>
        <p:spPr>
          <a:xfrm>
            <a:off x="6728605" y="3717032"/>
            <a:ext cx="2057400" cy="1477328"/>
          </a:xfrm>
          <a:prstGeom prst="rect">
            <a:avLst/>
          </a:prstGeom>
          <a:noFill/>
        </p:spPr>
        <p:txBody>
          <a:bodyPr wrap="square" rtlCol="0">
            <a:spAutoFit/>
          </a:bodyPr>
          <a:lstStyle/>
          <a:p>
            <a:r>
              <a:rPr lang="zh-CN" altLang="en-US" dirty="0" smtClean="0"/>
              <a:t>假设</a:t>
            </a:r>
            <a:r>
              <a:rPr lang="en-US" altLang="zh-CN" dirty="0"/>
              <a:t>GBDT</a:t>
            </a:r>
            <a:r>
              <a:rPr lang="zh-CN" altLang="en-US" dirty="0"/>
              <a:t>得到了三棵决策</a:t>
            </a:r>
            <a:r>
              <a:rPr lang="zh-CN" altLang="en-US" dirty="0" smtClean="0"/>
              <a:t>树</a:t>
            </a:r>
            <a:endParaRPr lang="en-US" altLang="zh-CN" dirty="0"/>
          </a:p>
          <a:p>
            <a:r>
              <a:rPr lang="zh-CN" altLang="en-US" dirty="0" smtClean="0"/>
              <a:t>（</a:t>
            </a:r>
            <a:r>
              <a:rPr lang="en-US" altLang="zh-CN" dirty="0" smtClean="0"/>
              <a:t>0.5</a:t>
            </a:r>
            <a:r>
              <a:rPr lang="zh-CN" altLang="en-US" dirty="0"/>
              <a:t>，</a:t>
            </a:r>
            <a:r>
              <a:rPr lang="en-US" altLang="zh-CN" dirty="0" smtClean="0"/>
              <a:t>0.8</a:t>
            </a:r>
            <a:r>
              <a:rPr lang="zh-CN" altLang="en-US" dirty="0" smtClean="0"/>
              <a:t>，</a:t>
            </a:r>
            <a:r>
              <a:rPr lang="en-US" altLang="zh-CN" dirty="0" smtClean="0"/>
              <a:t>0.1</a:t>
            </a:r>
            <a:r>
              <a:rPr lang="zh-CN" altLang="en-US" dirty="0" smtClean="0"/>
              <a:t>）</a:t>
            </a:r>
            <a:endParaRPr lang="en-US" altLang="zh-CN" dirty="0" smtClean="0"/>
          </a:p>
          <a:p>
            <a:r>
              <a:rPr lang="zh-CN" altLang="en-US" dirty="0" smtClean="0"/>
              <a:t>（</a:t>
            </a:r>
            <a:r>
              <a:rPr lang="en-US" altLang="zh-CN" dirty="0" smtClean="0"/>
              <a:t>0.2</a:t>
            </a:r>
            <a:r>
              <a:rPr lang="zh-CN" altLang="en-US" dirty="0" smtClean="0"/>
              <a:t>，</a:t>
            </a:r>
            <a:r>
              <a:rPr lang="en-US" altLang="zh-CN" dirty="0" smtClean="0"/>
              <a:t>0.6</a:t>
            </a:r>
            <a:r>
              <a:rPr lang="zh-CN" altLang="en-US" dirty="0" smtClean="0"/>
              <a:t>，</a:t>
            </a:r>
            <a:r>
              <a:rPr lang="en-US" altLang="zh-CN" dirty="0" smtClean="0"/>
              <a:t>0.3</a:t>
            </a:r>
            <a:r>
              <a:rPr lang="zh-CN" altLang="en-US" dirty="0" smtClean="0"/>
              <a:t>）</a:t>
            </a:r>
            <a:endParaRPr lang="en-US" altLang="zh-CN" dirty="0" smtClean="0"/>
          </a:p>
          <a:p>
            <a:r>
              <a:rPr lang="zh-CN" altLang="en-US" dirty="0" smtClean="0"/>
              <a:t>（</a:t>
            </a:r>
            <a:r>
              <a:rPr lang="en-US" altLang="zh-CN" dirty="0" smtClean="0"/>
              <a:t>0.4</a:t>
            </a:r>
            <a:r>
              <a:rPr lang="zh-CN" altLang="en-US" dirty="0" smtClean="0"/>
              <a:t>，</a:t>
            </a:r>
            <a:r>
              <a:rPr lang="en-US" altLang="zh-CN" dirty="0" smtClean="0"/>
              <a:t>0.3</a:t>
            </a:r>
            <a:r>
              <a:rPr lang="zh-CN" altLang="en-US" dirty="0" smtClean="0"/>
              <a:t>，</a:t>
            </a:r>
            <a:r>
              <a:rPr lang="en-US" altLang="zh-CN" dirty="0" smtClean="0"/>
              <a:t>0.3</a:t>
            </a:r>
            <a:r>
              <a:rPr lang="zh-CN" altLang="en-US" dirty="0" smtClean="0"/>
              <a:t>）</a:t>
            </a:r>
            <a:endParaRPr lang="zh-CN" altLang="en-US" dirty="0"/>
          </a:p>
        </p:txBody>
      </p:sp>
    </p:spTree>
    <p:extLst>
      <p:ext uri="{BB962C8B-B14F-4D97-AF65-F5344CB8AC3E}">
        <p14:creationId xmlns:p14="http://schemas.microsoft.com/office/powerpoint/2010/main" val="2731977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468313" y="1484313"/>
            <a:ext cx="1800225" cy="576262"/>
          </a:xfrm>
        </p:spPr>
        <p:txBody>
          <a:bodyPr/>
          <a:lstStyle/>
          <a:p>
            <a:r>
              <a:rPr lang="zh-CN" altLang="en-US" sz="2800" b="0" smtClean="0"/>
              <a:t>特征选择</a:t>
            </a:r>
          </a:p>
        </p:txBody>
      </p:sp>
      <p:sp>
        <p:nvSpPr>
          <p:cNvPr id="7171" name="内容占位符 2"/>
          <p:cNvSpPr>
            <a:spLocks noGrp="1"/>
          </p:cNvSpPr>
          <p:nvPr>
            <p:ph idx="1"/>
          </p:nvPr>
        </p:nvSpPr>
        <p:spPr>
          <a:xfrm>
            <a:off x="457200" y="2924175"/>
            <a:ext cx="8229600" cy="3201988"/>
          </a:xfrm>
        </p:spPr>
        <p:txBody>
          <a:bodyPr/>
          <a:lstStyle/>
          <a:p>
            <a:r>
              <a:rPr lang="zh-CN" altLang="en-US" sz="1800" smtClean="0">
                <a:latin typeface="华文仿宋" panose="02010600040101010101" pitchFamily="2" charset="-122"/>
                <a:ea typeface="华文仿宋" panose="02010600040101010101" pitchFamily="2" charset="-122"/>
              </a:rPr>
              <a:t>信息增益（</a:t>
            </a:r>
            <a:r>
              <a:rPr lang="en-US" altLang="zh-CN" sz="1800" smtClean="0">
                <a:latin typeface="华文仿宋" panose="02010600040101010101" pitchFamily="2" charset="-122"/>
                <a:ea typeface="华文仿宋" panose="02010600040101010101" pitchFamily="2" charset="-122"/>
              </a:rPr>
              <a:t>ID3</a:t>
            </a:r>
            <a:r>
              <a:rPr lang="zh-CN" altLang="en-US" sz="1800" smtClean="0">
                <a:latin typeface="华文仿宋" panose="02010600040101010101" pitchFamily="2" charset="-122"/>
                <a:ea typeface="华文仿宋" panose="02010600040101010101" pitchFamily="2" charset="-122"/>
              </a:rPr>
              <a:t>）</a:t>
            </a:r>
            <a:endParaRPr lang="en-US" altLang="zh-CN" sz="1800" smtClean="0">
              <a:latin typeface="华文仿宋" panose="02010600040101010101" pitchFamily="2" charset="-122"/>
              <a:ea typeface="华文仿宋" panose="02010600040101010101" pitchFamily="2" charset="-122"/>
            </a:endParaRPr>
          </a:p>
          <a:p>
            <a:endParaRPr lang="en-US" altLang="zh-CN" smtClean="0"/>
          </a:p>
          <a:p>
            <a:r>
              <a:rPr lang="zh-CN" altLang="en-US" sz="1800" smtClean="0">
                <a:latin typeface="华文仿宋" panose="02010600040101010101" pitchFamily="2" charset="-122"/>
                <a:ea typeface="华文仿宋" panose="02010600040101010101" pitchFamily="2" charset="-122"/>
              </a:rPr>
              <a:t>信息增益比（</a:t>
            </a:r>
            <a:r>
              <a:rPr lang="en-US" altLang="zh-CN" sz="1800" smtClean="0">
                <a:latin typeface="华文仿宋" panose="02010600040101010101" pitchFamily="2" charset="-122"/>
                <a:ea typeface="华文仿宋" panose="02010600040101010101" pitchFamily="2" charset="-122"/>
              </a:rPr>
              <a:t>C4.5</a:t>
            </a:r>
            <a:r>
              <a:rPr lang="zh-CN" altLang="en-US" sz="1800" smtClean="0">
                <a:latin typeface="华文仿宋" panose="02010600040101010101" pitchFamily="2" charset="-122"/>
                <a:ea typeface="华文仿宋" panose="02010600040101010101" pitchFamily="2" charset="-122"/>
              </a:rPr>
              <a:t>）</a:t>
            </a:r>
            <a:endParaRPr lang="en-US" altLang="zh-CN" sz="1800" smtClean="0">
              <a:latin typeface="华文仿宋" panose="02010600040101010101" pitchFamily="2" charset="-122"/>
              <a:ea typeface="华文仿宋" panose="02010600040101010101" pitchFamily="2" charset="-122"/>
            </a:endParaRPr>
          </a:p>
          <a:p>
            <a:endParaRPr lang="en-US" altLang="zh-CN" smtClean="0"/>
          </a:p>
          <a:p>
            <a:endParaRPr lang="zh-CN" altLang="en-US" smtClean="0"/>
          </a:p>
        </p:txBody>
      </p:sp>
    </p:spTree>
    <p:extLst>
      <p:ext uri="{BB962C8B-B14F-4D97-AF65-F5344CB8AC3E}">
        <p14:creationId xmlns:p14="http://schemas.microsoft.com/office/powerpoint/2010/main" val="1914756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多分类例子</a:t>
            </a:r>
            <a:endParaRPr lang="zh-CN" altLang="en-US" dirty="0"/>
          </a:p>
        </p:txBody>
      </p:sp>
      <p:pic>
        <p:nvPicPr>
          <p:cNvPr id="4" name="内容占位符 3"/>
          <p:cNvPicPr>
            <a:picLocks noGrp="1" noChangeAspect="1"/>
          </p:cNvPicPr>
          <p:nvPr>
            <p:ph idx="1"/>
          </p:nvPr>
        </p:nvPicPr>
        <p:blipFill>
          <a:blip r:embed="rId2"/>
          <a:stretch>
            <a:fillRect/>
          </a:stretch>
        </p:blipFill>
        <p:spPr>
          <a:xfrm>
            <a:off x="628650" y="2256163"/>
            <a:ext cx="7908852" cy="841367"/>
          </a:xfrm>
          <a:prstGeom prst="rect">
            <a:avLst/>
          </a:prstGeom>
        </p:spPr>
      </p:pic>
      <p:pic>
        <p:nvPicPr>
          <p:cNvPr id="5" name="图片 4"/>
          <p:cNvPicPr>
            <a:picLocks noChangeAspect="1"/>
          </p:cNvPicPr>
          <p:nvPr/>
        </p:nvPicPr>
        <p:blipFill>
          <a:blip r:embed="rId3"/>
          <a:stretch>
            <a:fillRect/>
          </a:stretch>
        </p:blipFill>
        <p:spPr>
          <a:xfrm>
            <a:off x="628650" y="3228427"/>
            <a:ext cx="7927463" cy="2036231"/>
          </a:xfrm>
          <a:prstGeom prst="rect">
            <a:avLst/>
          </a:prstGeom>
        </p:spPr>
      </p:pic>
    </p:spTree>
    <p:extLst>
      <p:ext uri="{BB962C8B-B14F-4D97-AF65-F5344CB8AC3E}">
        <p14:creationId xmlns:p14="http://schemas.microsoft.com/office/powerpoint/2010/main" val="24412980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p:cNvPicPr>
            <a:picLocks noGrp="1" noChangeAspect="1"/>
          </p:cNvPicPr>
          <p:nvPr>
            <p:ph idx="1"/>
          </p:nvPr>
        </p:nvPicPr>
        <p:blipFill>
          <a:blip r:embed="rId2"/>
          <a:stretch>
            <a:fillRect/>
          </a:stretch>
        </p:blipFill>
        <p:spPr>
          <a:xfrm>
            <a:off x="541194" y="1131094"/>
            <a:ext cx="6883734" cy="4519285"/>
          </a:xfrm>
          <a:prstGeom prst="rect">
            <a:avLst/>
          </a:prstGeom>
        </p:spPr>
      </p:pic>
      <p:graphicFrame>
        <p:nvGraphicFramePr>
          <p:cNvPr id="12" name="表格 11"/>
          <p:cNvGraphicFramePr>
            <a:graphicFrameLocks noGrp="1"/>
          </p:cNvGraphicFramePr>
          <p:nvPr>
            <p:extLst/>
          </p:nvPr>
        </p:nvGraphicFramePr>
        <p:xfrm>
          <a:off x="541194" y="2863209"/>
          <a:ext cx="6883725" cy="868680"/>
        </p:xfrm>
        <a:graphic>
          <a:graphicData uri="http://schemas.openxmlformats.org/drawingml/2006/table">
            <a:tbl>
              <a:tblPr/>
              <a:tblGrid>
                <a:gridCol w="458915">
                  <a:extLst>
                    <a:ext uri="{9D8B030D-6E8A-4147-A177-3AD203B41FA5}">
                      <a16:colId xmlns:a16="http://schemas.microsoft.com/office/drawing/2014/main" val="2748002520"/>
                    </a:ext>
                  </a:extLst>
                </a:gridCol>
                <a:gridCol w="458915">
                  <a:extLst>
                    <a:ext uri="{9D8B030D-6E8A-4147-A177-3AD203B41FA5}">
                      <a16:colId xmlns:a16="http://schemas.microsoft.com/office/drawing/2014/main" val="3308558338"/>
                    </a:ext>
                  </a:extLst>
                </a:gridCol>
                <a:gridCol w="458915">
                  <a:extLst>
                    <a:ext uri="{9D8B030D-6E8A-4147-A177-3AD203B41FA5}">
                      <a16:colId xmlns:a16="http://schemas.microsoft.com/office/drawing/2014/main" val="3129252404"/>
                    </a:ext>
                  </a:extLst>
                </a:gridCol>
                <a:gridCol w="458915">
                  <a:extLst>
                    <a:ext uri="{9D8B030D-6E8A-4147-A177-3AD203B41FA5}">
                      <a16:colId xmlns:a16="http://schemas.microsoft.com/office/drawing/2014/main" val="4276178755"/>
                    </a:ext>
                  </a:extLst>
                </a:gridCol>
                <a:gridCol w="458915">
                  <a:extLst>
                    <a:ext uri="{9D8B030D-6E8A-4147-A177-3AD203B41FA5}">
                      <a16:colId xmlns:a16="http://schemas.microsoft.com/office/drawing/2014/main" val="157677871"/>
                    </a:ext>
                  </a:extLst>
                </a:gridCol>
                <a:gridCol w="458915">
                  <a:extLst>
                    <a:ext uri="{9D8B030D-6E8A-4147-A177-3AD203B41FA5}">
                      <a16:colId xmlns:a16="http://schemas.microsoft.com/office/drawing/2014/main" val="3720077347"/>
                    </a:ext>
                  </a:extLst>
                </a:gridCol>
                <a:gridCol w="458915">
                  <a:extLst>
                    <a:ext uri="{9D8B030D-6E8A-4147-A177-3AD203B41FA5}">
                      <a16:colId xmlns:a16="http://schemas.microsoft.com/office/drawing/2014/main" val="419391623"/>
                    </a:ext>
                  </a:extLst>
                </a:gridCol>
                <a:gridCol w="458915">
                  <a:extLst>
                    <a:ext uri="{9D8B030D-6E8A-4147-A177-3AD203B41FA5}">
                      <a16:colId xmlns:a16="http://schemas.microsoft.com/office/drawing/2014/main" val="825240380"/>
                    </a:ext>
                  </a:extLst>
                </a:gridCol>
                <a:gridCol w="458915">
                  <a:extLst>
                    <a:ext uri="{9D8B030D-6E8A-4147-A177-3AD203B41FA5}">
                      <a16:colId xmlns:a16="http://schemas.microsoft.com/office/drawing/2014/main" val="800859612"/>
                    </a:ext>
                  </a:extLst>
                </a:gridCol>
                <a:gridCol w="458915">
                  <a:extLst>
                    <a:ext uri="{9D8B030D-6E8A-4147-A177-3AD203B41FA5}">
                      <a16:colId xmlns:a16="http://schemas.microsoft.com/office/drawing/2014/main" val="548730941"/>
                    </a:ext>
                  </a:extLst>
                </a:gridCol>
                <a:gridCol w="458915">
                  <a:extLst>
                    <a:ext uri="{9D8B030D-6E8A-4147-A177-3AD203B41FA5}">
                      <a16:colId xmlns:a16="http://schemas.microsoft.com/office/drawing/2014/main" val="2472286477"/>
                    </a:ext>
                  </a:extLst>
                </a:gridCol>
                <a:gridCol w="458915">
                  <a:extLst>
                    <a:ext uri="{9D8B030D-6E8A-4147-A177-3AD203B41FA5}">
                      <a16:colId xmlns:a16="http://schemas.microsoft.com/office/drawing/2014/main" val="3554968618"/>
                    </a:ext>
                  </a:extLst>
                </a:gridCol>
                <a:gridCol w="458915">
                  <a:extLst>
                    <a:ext uri="{9D8B030D-6E8A-4147-A177-3AD203B41FA5}">
                      <a16:colId xmlns:a16="http://schemas.microsoft.com/office/drawing/2014/main" val="1940568833"/>
                    </a:ext>
                  </a:extLst>
                </a:gridCol>
                <a:gridCol w="458915">
                  <a:extLst>
                    <a:ext uri="{9D8B030D-6E8A-4147-A177-3AD203B41FA5}">
                      <a16:colId xmlns:a16="http://schemas.microsoft.com/office/drawing/2014/main" val="402099048"/>
                    </a:ext>
                  </a:extLst>
                </a:gridCol>
                <a:gridCol w="458915">
                  <a:extLst>
                    <a:ext uri="{9D8B030D-6E8A-4147-A177-3AD203B41FA5}">
                      <a16:colId xmlns:a16="http://schemas.microsoft.com/office/drawing/2014/main" val="4120489635"/>
                    </a:ext>
                  </a:extLst>
                </a:gridCol>
              </a:tblGrid>
              <a:tr h="320040">
                <a:tc>
                  <a:txBody>
                    <a:bodyPr/>
                    <a:lstStyle/>
                    <a:p>
                      <a:pPr algn="l" fontAlgn="ctr" latinLnBrk="0"/>
                      <a:r>
                        <a:rPr lang="en-US" sz="1400" b="0" i="0" u="none" strike="noStrike" dirty="0" smtClean="0">
                          <a:solidFill>
                            <a:srgbClr val="4F4F4F"/>
                          </a:solidFill>
                          <a:effectLst/>
                          <a:latin typeface="MathJax_Math-italic"/>
                        </a:rPr>
                        <a:t>xi</a:t>
                      </a:r>
                      <a:endParaRPr lang="en-US" sz="1400" b="1"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14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18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20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31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40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54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4242488024"/>
                  </a:ext>
                </a:extLst>
              </a:tr>
              <a:tr h="525780">
                <a:tc>
                  <a:txBody>
                    <a:bodyPr/>
                    <a:lstStyle/>
                    <a:p>
                      <a:pPr algn="l" fontAlgn="ctr" latinLnBrk="0"/>
                      <a:r>
                        <a:rPr lang="en-US" sz="1400" b="0" i="0" u="none" strike="noStrike" dirty="0" smtClean="0">
                          <a:solidFill>
                            <a:srgbClr val="4F4F4F"/>
                          </a:solidFill>
                          <a:effectLst/>
                          <a:latin typeface="MathJax_Math-italic"/>
                        </a:rPr>
                        <a:t>yi</a:t>
                      </a:r>
                      <a:endParaRPr lang="en-US"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0.3333</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0440709"/>
                  </a:ext>
                </a:extLst>
              </a:tr>
            </a:tbl>
          </a:graphicData>
        </a:graphic>
      </p:graphicFrame>
      <p:graphicFrame>
        <p:nvGraphicFramePr>
          <p:cNvPr id="13" name="表格 12"/>
          <p:cNvGraphicFramePr>
            <a:graphicFrameLocks noGrp="1"/>
          </p:cNvGraphicFramePr>
          <p:nvPr>
            <p:extLst/>
          </p:nvPr>
        </p:nvGraphicFramePr>
        <p:xfrm>
          <a:off x="541198" y="4770090"/>
          <a:ext cx="7072455" cy="1082040"/>
        </p:xfrm>
        <a:graphic>
          <a:graphicData uri="http://schemas.openxmlformats.org/drawingml/2006/table">
            <a:tbl>
              <a:tblPr/>
              <a:tblGrid>
                <a:gridCol w="471497">
                  <a:extLst>
                    <a:ext uri="{9D8B030D-6E8A-4147-A177-3AD203B41FA5}">
                      <a16:colId xmlns:a16="http://schemas.microsoft.com/office/drawing/2014/main" val="2748002520"/>
                    </a:ext>
                  </a:extLst>
                </a:gridCol>
                <a:gridCol w="471497">
                  <a:extLst>
                    <a:ext uri="{9D8B030D-6E8A-4147-A177-3AD203B41FA5}">
                      <a16:colId xmlns:a16="http://schemas.microsoft.com/office/drawing/2014/main" val="3308558338"/>
                    </a:ext>
                  </a:extLst>
                </a:gridCol>
                <a:gridCol w="471497">
                  <a:extLst>
                    <a:ext uri="{9D8B030D-6E8A-4147-A177-3AD203B41FA5}">
                      <a16:colId xmlns:a16="http://schemas.microsoft.com/office/drawing/2014/main" val="3129252404"/>
                    </a:ext>
                  </a:extLst>
                </a:gridCol>
                <a:gridCol w="471497">
                  <a:extLst>
                    <a:ext uri="{9D8B030D-6E8A-4147-A177-3AD203B41FA5}">
                      <a16:colId xmlns:a16="http://schemas.microsoft.com/office/drawing/2014/main" val="4276178755"/>
                    </a:ext>
                  </a:extLst>
                </a:gridCol>
                <a:gridCol w="471497">
                  <a:extLst>
                    <a:ext uri="{9D8B030D-6E8A-4147-A177-3AD203B41FA5}">
                      <a16:colId xmlns:a16="http://schemas.microsoft.com/office/drawing/2014/main" val="157677871"/>
                    </a:ext>
                  </a:extLst>
                </a:gridCol>
                <a:gridCol w="471497">
                  <a:extLst>
                    <a:ext uri="{9D8B030D-6E8A-4147-A177-3AD203B41FA5}">
                      <a16:colId xmlns:a16="http://schemas.microsoft.com/office/drawing/2014/main" val="3720077347"/>
                    </a:ext>
                  </a:extLst>
                </a:gridCol>
                <a:gridCol w="471497">
                  <a:extLst>
                    <a:ext uri="{9D8B030D-6E8A-4147-A177-3AD203B41FA5}">
                      <a16:colId xmlns:a16="http://schemas.microsoft.com/office/drawing/2014/main" val="419391623"/>
                    </a:ext>
                  </a:extLst>
                </a:gridCol>
                <a:gridCol w="471497">
                  <a:extLst>
                    <a:ext uri="{9D8B030D-6E8A-4147-A177-3AD203B41FA5}">
                      <a16:colId xmlns:a16="http://schemas.microsoft.com/office/drawing/2014/main" val="825240380"/>
                    </a:ext>
                  </a:extLst>
                </a:gridCol>
                <a:gridCol w="471497">
                  <a:extLst>
                    <a:ext uri="{9D8B030D-6E8A-4147-A177-3AD203B41FA5}">
                      <a16:colId xmlns:a16="http://schemas.microsoft.com/office/drawing/2014/main" val="800859612"/>
                    </a:ext>
                  </a:extLst>
                </a:gridCol>
                <a:gridCol w="471497">
                  <a:extLst>
                    <a:ext uri="{9D8B030D-6E8A-4147-A177-3AD203B41FA5}">
                      <a16:colId xmlns:a16="http://schemas.microsoft.com/office/drawing/2014/main" val="548730941"/>
                    </a:ext>
                  </a:extLst>
                </a:gridCol>
                <a:gridCol w="471497">
                  <a:extLst>
                    <a:ext uri="{9D8B030D-6E8A-4147-A177-3AD203B41FA5}">
                      <a16:colId xmlns:a16="http://schemas.microsoft.com/office/drawing/2014/main" val="2472286477"/>
                    </a:ext>
                  </a:extLst>
                </a:gridCol>
                <a:gridCol w="471497">
                  <a:extLst>
                    <a:ext uri="{9D8B030D-6E8A-4147-A177-3AD203B41FA5}">
                      <a16:colId xmlns:a16="http://schemas.microsoft.com/office/drawing/2014/main" val="3554968618"/>
                    </a:ext>
                  </a:extLst>
                </a:gridCol>
                <a:gridCol w="471497">
                  <a:extLst>
                    <a:ext uri="{9D8B030D-6E8A-4147-A177-3AD203B41FA5}">
                      <a16:colId xmlns:a16="http://schemas.microsoft.com/office/drawing/2014/main" val="1940568833"/>
                    </a:ext>
                  </a:extLst>
                </a:gridCol>
                <a:gridCol w="471497">
                  <a:extLst>
                    <a:ext uri="{9D8B030D-6E8A-4147-A177-3AD203B41FA5}">
                      <a16:colId xmlns:a16="http://schemas.microsoft.com/office/drawing/2014/main" val="402099048"/>
                    </a:ext>
                  </a:extLst>
                </a:gridCol>
                <a:gridCol w="471497">
                  <a:extLst>
                    <a:ext uri="{9D8B030D-6E8A-4147-A177-3AD203B41FA5}">
                      <a16:colId xmlns:a16="http://schemas.microsoft.com/office/drawing/2014/main" val="4120489635"/>
                    </a:ext>
                  </a:extLst>
                </a:gridCol>
              </a:tblGrid>
              <a:tr h="320040">
                <a:tc>
                  <a:txBody>
                    <a:bodyPr/>
                    <a:lstStyle/>
                    <a:p>
                      <a:pPr algn="l" fontAlgn="ctr" latinLnBrk="0"/>
                      <a:r>
                        <a:rPr lang="en-US" sz="1400" b="0" i="0" u="none" strike="noStrike" dirty="0" smtClean="0">
                          <a:solidFill>
                            <a:srgbClr val="4F4F4F"/>
                          </a:solidFill>
                          <a:effectLst/>
                          <a:latin typeface="MathJax_Math-italic"/>
                        </a:rPr>
                        <a:t>xi</a:t>
                      </a:r>
                      <a:endParaRPr lang="en-US" sz="1400" b="1"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14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18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20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31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40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54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4242488024"/>
                  </a:ext>
                </a:extLst>
              </a:tr>
              <a:tr h="731520">
                <a:tc>
                  <a:txBody>
                    <a:bodyPr/>
                    <a:lstStyle/>
                    <a:p>
                      <a:pPr algn="l" fontAlgn="ctr" latinLnBrk="0"/>
                      <a:r>
                        <a:rPr lang="en-US" sz="1400" b="0" i="0" u="none" strike="noStrike" dirty="0" smtClean="0">
                          <a:solidFill>
                            <a:srgbClr val="4F4F4F"/>
                          </a:solidFill>
                          <a:effectLst/>
                          <a:latin typeface="MathJax_Math-italic"/>
                        </a:rPr>
                        <a:t>yi</a:t>
                      </a:r>
                      <a:endParaRPr lang="en-US"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0.6667</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0.6667</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0.6667</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0.6667</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smtClean="0">
                          <a:solidFill>
                            <a:srgbClr val="4F4F4F"/>
                          </a:solidFill>
                          <a:effectLst/>
                        </a:rPr>
                        <a:t>0.6667</a:t>
                      </a:r>
                      <a:endParaRPr lang="en-US" altLang="zh-CN"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solidFill>
                            <a:srgbClr val="4F4F4F"/>
                          </a:solidFill>
                          <a:effectLst/>
                        </a:rPr>
                        <a:t>-0.3333</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0440709"/>
                  </a:ext>
                </a:extLst>
              </a:tr>
            </a:tbl>
          </a:graphicData>
        </a:graphic>
      </p:graphicFrame>
    </p:spTree>
    <p:extLst>
      <p:ext uri="{BB962C8B-B14F-4D97-AF65-F5344CB8AC3E}">
        <p14:creationId xmlns:p14="http://schemas.microsoft.com/office/powerpoint/2010/main" val="1555930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3"/>
          <a:stretch>
            <a:fillRect/>
          </a:stretch>
        </p:blipFill>
        <p:spPr>
          <a:xfrm>
            <a:off x="628651" y="1278981"/>
            <a:ext cx="4560200" cy="3999874"/>
          </a:xfrm>
          <a:prstGeom prst="rect">
            <a:avLst/>
          </a:prstGeom>
        </p:spPr>
      </p:pic>
      <p:pic>
        <p:nvPicPr>
          <p:cNvPr id="11" name="图片 10"/>
          <p:cNvPicPr>
            <a:picLocks noChangeAspect="1"/>
          </p:cNvPicPr>
          <p:nvPr/>
        </p:nvPicPr>
        <p:blipFill>
          <a:blip r:embed="rId4"/>
          <a:stretch>
            <a:fillRect/>
          </a:stretch>
        </p:blipFill>
        <p:spPr>
          <a:xfrm>
            <a:off x="445168" y="2723835"/>
            <a:ext cx="7468604" cy="2080250"/>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2339202112"/>
              </p:ext>
            </p:extLst>
          </p:nvPr>
        </p:nvGraphicFramePr>
        <p:xfrm>
          <a:off x="445168" y="3393010"/>
          <a:ext cx="7964910" cy="1082040"/>
        </p:xfrm>
        <a:graphic>
          <a:graphicData uri="http://schemas.openxmlformats.org/drawingml/2006/table">
            <a:tbl>
              <a:tblPr/>
              <a:tblGrid>
                <a:gridCol w="530994">
                  <a:extLst>
                    <a:ext uri="{9D8B030D-6E8A-4147-A177-3AD203B41FA5}">
                      <a16:colId xmlns:a16="http://schemas.microsoft.com/office/drawing/2014/main" val="2888826292"/>
                    </a:ext>
                  </a:extLst>
                </a:gridCol>
                <a:gridCol w="530994">
                  <a:extLst>
                    <a:ext uri="{9D8B030D-6E8A-4147-A177-3AD203B41FA5}">
                      <a16:colId xmlns:a16="http://schemas.microsoft.com/office/drawing/2014/main" val="3327377382"/>
                    </a:ext>
                  </a:extLst>
                </a:gridCol>
                <a:gridCol w="530994">
                  <a:extLst>
                    <a:ext uri="{9D8B030D-6E8A-4147-A177-3AD203B41FA5}">
                      <a16:colId xmlns:a16="http://schemas.microsoft.com/office/drawing/2014/main" val="4172803886"/>
                    </a:ext>
                  </a:extLst>
                </a:gridCol>
                <a:gridCol w="530994">
                  <a:extLst>
                    <a:ext uri="{9D8B030D-6E8A-4147-A177-3AD203B41FA5}">
                      <a16:colId xmlns:a16="http://schemas.microsoft.com/office/drawing/2014/main" val="1932712077"/>
                    </a:ext>
                  </a:extLst>
                </a:gridCol>
                <a:gridCol w="490689">
                  <a:extLst>
                    <a:ext uri="{9D8B030D-6E8A-4147-A177-3AD203B41FA5}">
                      <a16:colId xmlns:a16="http://schemas.microsoft.com/office/drawing/2014/main" val="1128635087"/>
                    </a:ext>
                  </a:extLst>
                </a:gridCol>
                <a:gridCol w="571299">
                  <a:extLst>
                    <a:ext uri="{9D8B030D-6E8A-4147-A177-3AD203B41FA5}">
                      <a16:colId xmlns:a16="http://schemas.microsoft.com/office/drawing/2014/main" val="2557652040"/>
                    </a:ext>
                  </a:extLst>
                </a:gridCol>
                <a:gridCol w="530994">
                  <a:extLst>
                    <a:ext uri="{9D8B030D-6E8A-4147-A177-3AD203B41FA5}">
                      <a16:colId xmlns:a16="http://schemas.microsoft.com/office/drawing/2014/main" val="703991088"/>
                    </a:ext>
                  </a:extLst>
                </a:gridCol>
                <a:gridCol w="530994">
                  <a:extLst>
                    <a:ext uri="{9D8B030D-6E8A-4147-A177-3AD203B41FA5}">
                      <a16:colId xmlns:a16="http://schemas.microsoft.com/office/drawing/2014/main" val="1590780847"/>
                    </a:ext>
                  </a:extLst>
                </a:gridCol>
                <a:gridCol w="530994">
                  <a:extLst>
                    <a:ext uri="{9D8B030D-6E8A-4147-A177-3AD203B41FA5}">
                      <a16:colId xmlns:a16="http://schemas.microsoft.com/office/drawing/2014/main" val="3635117285"/>
                    </a:ext>
                  </a:extLst>
                </a:gridCol>
                <a:gridCol w="530994">
                  <a:extLst>
                    <a:ext uri="{9D8B030D-6E8A-4147-A177-3AD203B41FA5}">
                      <a16:colId xmlns:a16="http://schemas.microsoft.com/office/drawing/2014/main" val="3325638424"/>
                    </a:ext>
                  </a:extLst>
                </a:gridCol>
                <a:gridCol w="530994">
                  <a:extLst>
                    <a:ext uri="{9D8B030D-6E8A-4147-A177-3AD203B41FA5}">
                      <a16:colId xmlns:a16="http://schemas.microsoft.com/office/drawing/2014/main" val="4112734758"/>
                    </a:ext>
                  </a:extLst>
                </a:gridCol>
                <a:gridCol w="530994">
                  <a:extLst>
                    <a:ext uri="{9D8B030D-6E8A-4147-A177-3AD203B41FA5}">
                      <a16:colId xmlns:a16="http://schemas.microsoft.com/office/drawing/2014/main" val="2930932223"/>
                    </a:ext>
                  </a:extLst>
                </a:gridCol>
                <a:gridCol w="530994">
                  <a:extLst>
                    <a:ext uri="{9D8B030D-6E8A-4147-A177-3AD203B41FA5}">
                      <a16:colId xmlns:a16="http://schemas.microsoft.com/office/drawing/2014/main" val="4048565186"/>
                    </a:ext>
                  </a:extLst>
                </a:gridCol>
                <a:gridCol w="530994">
                  <a:extLst>
                    <a:ext uri="{9D8B030D-6E8A-4147-A177-3AD203B41FA5}">
                      <a16:colId xmlns:a16="http://schemas.microsoft.com/office/drawing/2014/main" val="162450182"/>
                    </a:ext>
                  </a:extLst>
                </a:gridCol>
                <a:gridCol w="530994">
                  <a:extLst>
                    <a:ext uri="{9D8B030D-6E8A-4147-A177-3AD203B41FA5}">
                      <a16:colId xmlns:a16="http://schemas.microsoft.com/office/drawing/2014/main" val="493137599"/>
                    </a:ext>
                  </a:extLst>
                </a:gridCol>
              </a:tblGrid>
              <a:tr h="320040">
                <a:tc>
                  <a:txBody>
                    <a:bodyPr/>
                    <a:lstStyle/>
                    <a:p>
                      <a:pPr algn="l" fontAlgn="ctr" latinLnBrk="0"/>
                      <a:r>
                        <a:rPr lang="en-US" sz="1400" b="0" i="0" u="none" strike="noStrike" dirty="0" smtClean="0">
                          <a:solidFill>
                            <a:srgbClr val="4F4F4F"/>
                          </a:solidFill>
                          <a:effectLst/>
                          <a:latin typeface="MathJax_Math-italic"/>
                        </a:rPr>
                        <a:t>xi</a:t>
                      </a:r>
                      <a:endParaRPr lang="en-US" sz="1400" b="1"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20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dirty="0">
                          <a:solidFill>
                            <a:srgbClr val="4F4F4F"/>
                          </a:solidFill>
                          <a:effectLst/>
                        </a:rPr>
                        <a:t>31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40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2</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100</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101</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65</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altLang="zh-CN" sz="1400" b="1">
                          <a:solidFill>
                            <a:srgbClr val="4F4F4F"/>
                          </a:solidFill>
                          <a:effectLst/>
                        </a:rPr>
                        <a:t>54</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720126698"/>
                  </a:ext>
                </a:extLst>
              </a:tr>
              <a:tr h="731520">
                <a:tc>
                  <a:txBody>
                    <a:bodyPr/>
                    <a:lstStyle/>
                    <a:p>
                      <a:pPr algn="l" fontAlgn="ctr" latinLnBrk="0"/>
                      <a:r>
                        <a:rPr lang="en-US" sz="1400" b="0" i="0" u="none" strike="noStrike" dirty="0" smtClean="0">
                          <a:solidFill>
                            <a:srgbClr val="4F4F4F"/>
                          </a:solidFill>
                          <a:effectLst/>
                          <a:latin typeface="MathJax_Math-italic"/>
                        </a:rPr>
                        <a:t>F</a:t>
                      </a:r>
                      <a:r>
                        <a:rPr lang="en-US" sz="1400" b="0" i="0" u="none" strike="noStrike" dirty="0" smtClean="0">
                          <a:solidFill>
                            <a:srgbClr val="4F4F4F"/>
                          </a:solidFill>
                          <a:effectLst/>
                          <a:latin typeface="MathJax_Main"/>
                        </a:rPr>
                        <a:t>1,1(</a:t>
                      </a:r>
                      <a:r>
                        <a:rPr lang="en-US" sz="1400" b="0" i="0" u="none" strike="noStrike" dirty="0" smtClean="0">
                          <a:solidFill>
                            <a:srgbClr val="4F4F4F"/>
                          </a:solidFill>
                          <a:effectLst/>
                          <a:latin typeface="MathJax_Math-italic"/>
                        </a:rPr>
                        <a:t>xi</a:t>
                      </a:r>
                      <a:r>
                        <a:rPr lang="en-US" sz="1400" b="0" i="0" u="none" strike="noStrike" dirty="0" smtClean="0">
                          <a:solidFill>
                            <a:srgbClr val="4F4F4F"/>
                          </a:solidFill>
                          <a:effectLst/>
                          <a:latin typeface="MathJax_Main"/>
                        </a:rPr>
                        <a:t>)</a:t>
                      </a:r>
                      <a:endParaRPr lang="en-US" sz="1400" dirty="0">
                        <a:solidFill>
                          <a:srgbClr val="4F4F4F"/>
                        </a:solidFill>
                        <a:effectLst/>
                      </a:endParaRP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1.1428</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1400" dirty="0">
                          <a:solidFill>
                            <a:srgbClr val="4F4F4F"/>
                          </a:solidFill>
                          <a:effectLst/>
                        </a:rPr>
                        <a:t>-0.999</a:t>
                      </a:r>
                    </a:p>
                  </a:txBody>
                  <a:tcPr marL="57150" marR="57150"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79503105"/>
                  </a:ext>
                </a:extLst>
              </a:tr>
            </a:tbl>
          </a:graphicData>
        </a:graphic>
      </p:graphicFrame>
    </p:spTree>
    <p:extLst>
      <p:ext uri="{BB962C8B-B14F-4D97-AF65-F5344CB8AC3E}">
        <p14:creationId xmlns:p14="http://schemas.microsoft.com/office/powerpoint/2010/main" val="157483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363085" y="1131093"/>
            <a:ext cx="6937075" cy="4489252"/>
          </a:xfrm>
          <a:prstGeom prst="rect">
            <a:avLst/>
          </a:prstGeom>
        </p:spPr>
      </p:pic>
    </p:spTree>
    <p:extLst>
      <p:ext uri="{BB962C8B-B14F-4D97-AF65-F5344CB8AC3E}">
        <p14:creationId xmlns:p14="http://schemas.microsoft.com/office/powerpoint/2010/main" val="31630785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0363" y="2843213"/>
            <a:ext cx="5953125"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标题 1"/>
          <p:cNvSpPr>
            <a:spLocks noGrp="1"/>
          </p:cNvSpPr>
          <p:nvPr>
            <p:ph type="ctrTitle"/>
          </p:nvPr>
        </p:nvSpPr>
        <p:spPr>
          <a:xfrm>
            <a:off x="1258888" y="0"/>
            <a:ext cx="6858000" cy="2387600"/>
          </a:xfrm>
        </p:spPr>
        <p:txBody>
          <a:bodyPr/>
          <a:lstStyle/>
          <a:p>
            <a:r>
              <a:rPr lang="en-US" altLang="zh-CN" dirty="0" smtClean="0"/>
              <a:t>Part4 </a:t>
            </a:r>
            <a:r>
              <a:rPr lang="en-US" altLang="zh-CN" dirty="0" err="1" smtClean="0"/>
              <a:t>XGBoost</a:t>
            </a:r>
            <a:r>
              <a:rPr lang="zh-CN" altLang="en-US" dirty="0" smtClean="0"/>
              <a:t>：</a:t>
            </a:r>
            <a:r>
              <a:rPr lang="en-US" altLang="zh-CN" dirty="0" smtClean="0"/>
              <a:t/>
            </a:r>
            <a:br>
              <a:rPr lang="en-US" altLang="zh-CN" dirty="0" smtClean="0"/>
            </a:br>
            <a:r>
              <a:rPr lang="en-US" altLang="zh-CN" sz="3200" b="0" dirty="0" smtClean="0"/>
              <a:t>A scalable Tree Boosting System</a:t>
            </a:r>
            <a:endParaRPr lang="zh-CN" altLang="en-US" sz="3200" b="0" dirty="0" smtClean="0"/>
          </a:p>
        </p:txBody>
      </p:sp>
      <p:sp>
        <p:nvSpPr>
          <p:cNvPr id="3076" name="文本框 1"/>
          <p:cNvSpPr txBox="1">
            <a:spLocks noChangeArrowheads="1"/>
          </p:cNvSpPr>
          <p:nvPr/>
        </p:nvSpPr>
        <p:spPr bwMode="auto">
          <a:xfrm>
            <a:off x="6335713" y="2359025"/>
            <a:ext cx="1247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ea typeface="宋体" panose="02010600030101010101" pitchFamily="2" charset="-122"/>
              </a:rPr>
              <a:t>KDD 2016</a:t>
            </a:r>
            <a:endParaRPr lang="zh-CN" altLang="en-US" sz="1800">
              <a:ea typeface="宋体" panose="02010600030101010101" pitchFamily="2" charset="-122"/>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4068064641"/>
              </p:ext>
            </p:extLst>
          </p:nvPr>
        </p:nvGraphicFramePr>
        <p:xfrm>
          <a:off x="11309350" y="1806575"/>
          <a:ext cx="6094413" cy="3427413"/>
        </p:xfrm>
        <a:graphic>
          <a:graphicData uri="http://schemas.openxmlformats.org/presentationml/2006/ole">
            <mc:AlternateContent xmlns:mc="http://schemas.openxmlformats.org/markup-compatibility/2006">
              <mc:Choice xmlns:v="urn:schemas-microsoft-com:vml" Requires="v">
                <p:oleObj spid="_x0000_s3107" name="演示文稿" r:id="rId5" imgW="6094431" imgH="3427315" progId="PowerPoint.Show.12">
                  <p:embed/>
                </p:oleObj>
              </mc:Choice>
              <mc:Fallback>
                <p:oleObj name="演示文稿" r:id="rId5" imgW="6094431" imgH="3427315" progId="PowerPoint.Show.12">
                  <p:embed/>
                  <p:pic>
                    <p:nvPicPr>
                      <p:cNvPr id="0" name=""/>
                      <p:cNvPicPr/>
                      <p:nvPr/>
                    </p:nvPicPr>
                    <p:blipFill>
                      <a:blip r:embed="rId6"/>
                      <a:stretch>
                        <a:fillRect/>
                      </a:stretch>
                    </p:blipFill>
                    <p:spPr>
                      <a:xfrm>
                        <a:off x="11309350" y="1806575"/>
                        <a:ext cx="6094413" cy="3427413"/>
                      </a:xfrm>
                      <a:prstGeom prst="rect">
                        <a:avLst/>
                      </a:prstGeom>
                    </p:spPr>
                  </p:pic>
                </p:oleObj>
              </mc:Fallback>
            </mc:AlternateContent>
          </a:graphicData>
        </a:graphic>
      </p:graphicFrame>
      <p:sp>
        <p:nvSpPr>
          <p:cNvPr id="3" name="文本框 2"/>
          <p:cNvSpPr txBox="1"/>
          <p:nvPr/>
        </p:nvSpPr>
        <p:spPr>
          <a:xfrm>
            <a:off x="6899412" y="5707618"/>
            <a:ext cx="1705036" cy="646331"/>
          </a:xfrm>
          <a:prstGeom prst="rect">
            <a:avLst/>
          </a:prstGeom>
          <a:noFill/>
        </p:spPr>
        <p:txBody>
          <a:bodyPr wrap="square" rtlCol="0">
            <a:spAutoFit/>
          </a:bodyPr>
          <a:lstStyle/>
          <a:p>
            <a:r>
              <a:rPr lang="zh-CN" altLang="en-US" dirty="0" smtClean="0">
                <a:latin typeface="宋体" panose="02010600030101010101" pitchFamily="2" charset="-122"/>
              </a:rPr>
              <a:t>讲者：刘坤</a:t>
            </a:r>
            <a:endParaRPr lang="en-US" altLang="zh-CN" dirty="0" smtClean="0">
              <a:latin typeface="宋体" panose="02010600030101010101" pitchFamily="2" charset="-122"/>
            </a:endParaRPr>
          </a:p>
          <a:p>
            <a:r>
              <a:rPr lang="en-US" altLang="zh-CN" dirty="0" smtClean="0">
                <a:latin typeface="宋体" panose="02010600030101010101" pitchFamily="2" charset="-122"/>
              </a:rPr>
              <a:t>51174500108</a:t>
            </a:r>
            <a:endParaRPr lang="zh-CN" altLang="en-US"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smtClean="0"/>
              <a:t>介绍</a:t>
            </a:r>
          </a:p>
        </p:txBody>
      </p:sp>
      <p:sp>
        <p:nvSpPr>
          <p:cNvPr id="5123" name="内容占位符 2"/>
          <p:cNvSpPr>
            <a:spLocks noGrp="1"/>
          </p:cNvSpPr>
          <p:nvPr>
            <p:ph idx="1"/>
          </p:nvPr>
        </p:nvSpPr>
        <p:spPr/>
        <p:txBody>
          <a:bodyPr/>
          <a:lstStyle/>
          <a:p>
            <a:r>
              <a:rPr lang="zh-CN" altLang="en-US" dirty="0" smtClean="0"/>
              <a:t>有名</a:t>
            </a:r>
            <a:endParaRPr lang="en-US" altLang="zh-CN" dirty="0" smtClean="0"/>
          </a:p>
          <a:p>
            <a:r>
              <a:rPr lang="zh-CN" altLang="en-US" dirty="0" smtClean="0"/>
              <a:t>有效</a:t>
            </a:r>
            <a:endParaRPr lang="en-US" altLang="zh-CN" dirty="0" smtClean="0"/>
          </a:p>
          <a:p>
            <a:r>
              <a:rPr lang="zh-CN" altLang="en-US" dirty="0" smtClean="0"/>
              <a:t>有活力</a:t>
            </a:r>
            <a:endParaRPr lang="en-US" altLang="zh-CN" dirty="0" smtClean="0"/>
          </a:p>
          <a:p>
            <a:r>
              <a:rPr lang="en-US" altLang="zh-CN" dirty="0" smtClean="0"/>
              <a:t>The STOA of GBDT include:</a:t>
            </a:r>
          </a:p>
          <a:p>
            <a:pPr lvl="1"/>
            <a:r>
              <a:rPr lang="en-US" altLang="zh-CN" dirty="0" smtClean="0"/>
              <a:t>System optimization</a:t>
            </a:r>
          </a:p>
          <a:p>
            <a:pPr lvl="1"/>
            <a:r>
              <a:rPr lang="en-US" altLang="zh-CN" dirty="0" smtClean="0"/>
              <a:t>Algorithmic optimization</a:t>
            </a:r>
            <a:endParaRPr lang="zh-CN" altLang="en-US" dirty="0" smtClean="0"/>
          </a:p>
        </p:txBody>
      </p:sp>
      <p:pic>
        <p:nvPicPr>
          <p:cNvPr id="512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300288"/>
            <a:ext cx="31861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6938" y="1192213"/>
            <a:ext cx="28067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06825" y="2979738"/>
            <a:ext cx="340995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smtClean="0"/>
              <a:t>XGBoost </a:t>
            </a:r>
            <a:r>
              <a:rPr lang="zh-CN" altLang="en-US" smtClean="0"/>
              <a:t>模型</a:t>
            </a:r>
          </a:p>
        </p:txBody>
      </p:sp>
      <p:sp>
        <p:nvSpPr>
          <p:cNvPr id="7171" name="内容占位符 2"/>
          <p:cNvSpPr>
            <a:spLocks noGrp="1"/>
          </p:cNvSpPr>
          <p:nvPr>
            <p:ph idx="1"/>
          </p:nvPr>
        </p:nvSpPr>
        <p:spPr/>
        <p:txBody>
          <a:bodyPr/>
          <a:lstStyle/>
          <a:p>
            <a:r>
              <a:rPr lang="zh-CN" altLang="en-US" smtClean="0"/>
              <a:t>目标函数</a:t>
            </a:r>
          </a:p>
        </p:txBody>
      </p:sp>
      <p:pic>
        <p:nvPicPr>
          <p:cNvPr id="7172" name="Picture 2" descr="http://7u2mpb.com1.z0.glb.clouddn.com/xgb_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 y="3181350"/>
            <a:ext cx="52482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013" y="4686300"/>
            <a:ext cx="64198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rot="2589342">
            <a:off x="5524500" y="2763838"/>
            <a:ext cx="3463925" cy="1754187"/>
          </a:xfrm>
          <a:prstGeom prst="rect">
            <a:avLst/>
          </a:prstGeom>
          <a:noFill/>
        </p:spPr>
        <p:txBody>
          <a:bodyPr>
            <a:spAutoFit/>
          </a:bodyPr>
          <a:lstStyle/>
          <a:p>
            <a:pPr algn="ctr">
              <a:defRPr/>
            </a:pPr>
            <a:r>
              <a:rPr lang="zh-CN" altLang="en-US" sz="5400" dirty="0">
                <a:ln w="0"/>
                <a:effectLst>
                  <a:outerShdw blurRad="38100" dist="19050" dir="2700000" algn="tl" rotWithShape="0">
                    <a:schemeClr val="dk1">
                      <a:alpha val="40000"/>
                    </a:schemeClr>
                  </a:outerShdw>
                </a:effectLst>
              </a:rPr>
              <a:t>二阶泰勒展开</a:t>
            </a:r>
          </a:p>
        </p:txBody>
      </p:sp>
      <p:sp>
        <p:nvSpPr>
          <p:cNvPr id="14" name="下箭头 13"/>
          <p:cNvSpPr/>
          <p:nvPr/>
        </p:nvSpPr>
        <p:spPr>
          <a:xfrm rot="2692856">
            <a:off x="5791200" y="4027488"/>
            <a:ext cx="485775" cy="92710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pic>
        <p:nvPicPr>
          <p:cNvPr id="7176"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7963" y="5584825"/>
            <a:ext cx="6219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t>确定 </a:t>
            </a:r>
            <a:r>
              <a:rPr lang="en-US" altLang="zh-CN" smtClean="0"/>
              <a:t>leaf score </a:t>
            </a:r>
            <a:r>
              <a:rPr lang="zh-CN" altLang="en-US" smtClean="0"/>
              <a:t>叶节点权值</a:t>
            </a:r>
          </a:p>
        </p:txBody>
      </p:sp>
      <p:pic>
        <p:nvPicPr>
          <p:cNvPr id="9219" name="内容占位符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31913" y="2420938"/>
            <a:ext cx="6229350" cy="2009775"/>
          </a:xfrm>
        </p:spPr>
      </p:pic>
      <p:pic>
        <p:nvPicPr>
          <p:cNvPr id="9220"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4727575"/>
            <a:ext cx="2647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文本框 5"/>
          <p:cNvSpPr txBox="1">
            <a:spLocks noChangeArrowheads="1"/>
          </p:cNvSpPr>
          <p:nvPr/>
        </p:nvSpPr>
        <p:spPr bwMode="auto">
          <a:xfrm>
            <a:off x="755650" y="4940300"/>
            <a:ext cx="2338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解上面方程得：</a:t>
            </a:r>
          </a:p>
        </p:txBody>
      </p:sp>
      <p:pic>
        <p:nvPicPr>
          <p:cNvPr id="9222"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938" y="2093913"/>
            <a:ext cx="6134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388225" y="2173288"/>
            <a:ext cx="1304925" cy="2554287"/>
          </a:xfrm>
          <a:prstGeom prst="rect">
            <a:avLst/>
          </a:prstGeom>
          <a:noFill/>
        </p:spPr>
        <p:txBody>
          <a:bodyPr>
            <a:spAutoFit/>
          </a:bodyPr>
          <a:lstStyle/>
          <a:p>
            <a:pPr algn="ctr">
              <a:defRPr/>
            </a:pPr>
            <a:r>
              <a:rPr lang="zh-CN" altLang="en-US" sz="4000" b="1" dirty="0">
                <a:ln w="0"/>
                <a:solidFill>
                  <a:srgbClr val="FF0000"/>
                </a:solidFill>
                <a:effectLst>
                  <a:outerShdw blurRad="38100" dist="19050" dir="2700000" algn="tl" rotWithShape="0">
                    <a:schemeClr val="dk1">
                      <a:alpha val="40000"/>
                    </a:schemeClr>
                  </a:outerShdw>
                </a:effectLst>
              </a:rPr>
              <a:t>目标函数十分重要</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mtClean="0"/>
              <a:t>XGBoost </a:t>
            </a:r>
            <a:r>
              <a:rPr lang="zh-CN" altLang="en-US" smtClean="0"/>
              <a:t>在 </a:t>
            </a:r>
            <a:r>
              <a:rPr lang="en-US" altLang="zh-CN" smtClean="0"/>
              <a:t>GBDT</a:t>
            </a:r>
            <a:r>
              <a:rPr lang="zh-CN" altLang="en-US" smtClean="0"/>
              <a:t>上做了哪些改进</a:t>
            </a:r>
          </a:p>
        </p:txBody>
      </p:sp>
      <p:sp>
        <p:nvSpPr>
          <p:cNvPr id="3" name="内容占位符 2"/>
          <p:cNvSpPr>
            <a:spLocks noGrp="1"/>
          </p:cNvSpPr>
          <p:nvPr>
            <p:ph idx="1"/>
          </p:nvPr>
        </p:nvSpPr>
        <p:spPr/>
        <p:txBody>
          <a:bodyPr/>
          <a:lstStyle/>
          <a:p>
            <a:pPr>
              <a:defRPr/>
            </a:pPr>
            <a:r>
              <a:rPr lang="zh-CN" altLang="en-US" dirty="0" smtClean="0"/>
              <a:t>算法上 </a:t>
            </a:r>
            <a:r>
              <a:rPr lang="en-US" altLang="zh-CN" dirty="0"/>
              <a:t>SPLIT FINDING ALGORITHMS</a:t>
            </a:r>
            <a:endParaRPr lang="en-US" altLang="zh-CN" dirty="0" smtClean="0"/>
          </a:p>
          <a:p>
            <a:pPr lvl="1">
              <a:defRPr/>
            </a:pPr>
            <a:r>
              <a:rPr lang="en-US" altLang="zh-CN" dirty="0" smtClean="0"/>
              <a:t>Handling sparse data</a:t>
            </a:r>
          </a:p>
          <a:p>
            <a:pPr>
              <a:defRPr/>
            </a:pPr>
            <a:endParaRPr lang="en-US" altLang="zh-CN" dirty="0" smtClean="0"/>
          </a:p>
          <a:p>
            <a:pPr>
              <a:defRPr/>
            </a:pPr>
            <a:r>
              <a:rPr lang="zh-CN" altLang="en-US" dirty="0" smtClean="0"/>
              <a:t>系统上 </a:t>
            </a:r>
            <a:r>
              <a:rPr lang="en-US" altLang="zh-CN" dirty="0" smtClean="0"/>
              <a:t>feature </a:t>
            </a:r>
            <a:r>
              <a:rPr lang="en-US" altLang="zh-CN" dirty="0" smtClean="0">
                <a:solidFill>
                  <a:srgbClr val="FF0000"/>
                </a:solidFill>
              </a:rPr>
              <a:t>Column Block</a:t>
            </a:r>
          </a:p>
          <a:p>
            <a:pPr lvl="1">
              <a:defRPr/>
            </a:pPr>
            <a:r>
              <a:rPr lang="en-US" altLang="zh-CN" dirty="0" smtClean="0"/>
              <a:t>Parallel and distributed computing</a:t>
            </a:r>
          </a:p>
          <a:p>
            <a:pPr lvl="1">
              <a:defRPr/>
            </a:pPr>
            <a:r>
              <a:rPr lang="en-US" altLang="zh-CN" dirty="0" smtClean="0"/>
              <a:t>out-of-core computing  </a:t>
            </a:r>
            <a:r>
              <a:rPr lang="zh-CN" altLang="en-US" dirty="0" smtClean="0"/>
              <a:t>当数据大到内存装不下</a:t>
            </a:r>
            <a:endParaRPr lang="en-US" altLang="zh-CN" dirty="0" smtClean="0"/>
          </a:p>
          <a:p>
            <a:pPr marL="0" indent="0">
              <a:buFontTx/>
              <a:buNone/>
              <a:defRPr/>
            </a:pP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smtClean="0"/>
              <a:t>SPLIT FINDING ALGORITHMS</a:t>
            </a:r>
            <a:br>
              <a:rPr lang="en-US" altLang="zh-CN" smtClean="0"/>
            </a:br>
            <a:r>
              <a:rPr lang="zh-CN" altLang="en-US" smtClean="0"/>
              <a:t>寻找分位点算法</a:t>
            </a:r>
          </a:p>
        </p:txBody>
      </p:sp>
      <p:sp>
        <p:nvSpPr>
          <p:cNvPr id="13315" name="内容占位符 2"/>
          <p:cNvSpPr>
            <a:spLocks noGrp="1"/>
          </p:cNvSpPr>
          <p:nvPr>
            <p:ph idx="1"/>
          </p:nvPr>
        </p:nvSpPr>
        <p:spPr/>
        <p:txBody>
          <a:bodyPr/>
          <a:lstStyle/>
          <a:p>
            <a:r>
              <a:rPr lang="zh-CN" altLang="en-US" smtClean="0"/>
              <a:t>目标函数</a:t>
            </a:r>
            <a:r>
              <a:rPr lang="en-US" altLang="zh-CN" smtClean="0"/>
              <a:t>(</a:t>
            </a:r>
            <a:r>
              <a:rPr lang="en-US" altLang="zh-CN" smtClean="0">
                <a:latin typeface="Times New Roman" panose="02020603050405020304" pitchFamily="18" charset="0"/>
                <a:cs typeface="Times New Roman" panose="02020603050405020304" pitchFamily="18" charset="0"/>
              </a:rPr>
              <a:t>gain</a:t>
            </a:r>
            <a:r>
              <a:rPr lang="en-US" altLang="zh-CN" smtClean="0"/>
              <a:t>)</a:t>
            </a:r>
          </a:p>
          <a:p>
            <a:endParaRPr lang="en-US" altLang="zh-CN" smtClean="0"/>
          </a:p>
          <a:p>
            <a:endParaRPr lang="en-US" altLang="zh-CN" smtClean="0"/>
          </a:p>
          <a:p>
            <a:endParaRPr lang="zh-CN" altLang="en-US" smtClean="0"/>
          </a:p>
        </p:txBody>
      </p:sp>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l="-2" t="-2" r="525" b="22476"/>
          <a:stretch>
            <a:fillRect/>
          </a:stretch>
        </p:blipFill>
        <p:spPr bwMode="auto">
          <a:xfrm>
            <a:off x="931863" y="5284788"/>
            <a:ext cx="72390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2" descr="http://7u2mpb.com1.z0.glb.clouddn.com/xgb_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113088"/>
            <a:ext cx="690245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2484438" y="1341438"/>
            <a:ext cx="3887787" cy="782637"/>
          </a:xfrm>
        </p:spPr>
        <p:txBody>
          <a:bodyPr/>
          <a:lstStyle/>
          <a:p>
            <a:r>
              <a:rPr lang="en-US" altLang="zh-CN" b="0" smtClean="0"/>
              <a:t>Decision Tree</a:t>
            </a:r>
            <a:endParaRPr lang="zh-CN" altLang="en-US" b="0" smtClean="0"/>
          </a:p>
        </p:txBody>
      </p:sp>
      <p:pic>
        <p:nvPicPr>
          <p:cNvPr id="921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6088" y="2349500"/>
            <a:ext cx="44196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文本框 6"/>
          <p:cNvSpPr txBox="1">
            <a:spLocks noChangeArrowheads="1"/>
          </p:cNvSpPr>
          <p:nvPr/>
        </p:nvSpPr>
        <p:spPr bwMode="auto">
          <a:xfrm>
            <a:off x="611188" y="2781300"/>
            <a:ext cx="34559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 typeface="Wingdings" panose="05000000000000000000" pitchFamily="2" charset="2"/>
              <a:buChar char="l"/>
            </a:pPr>
            <a:r>
              <a:rPr lang="zh-CN" altLang="en-US" sz="1800">
                <a:ea typeface="宋体" panose="02010600030101010101" pitchFamily="2" charset="-122"/>
              </a:rPr>
              <a:t>决策树模型</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特征选择（</a:t>
            </a:r>
            <a:r>
              <a:rPr lang="en-US" altLang="zh-CN" sz="1800">
                <a:ea typeface="宋体" panose="02010600030101010101" pitchFamily="2" charset="-122"/>
              </a:rPr>
              <a:t>ID3</a:t>
            </a:r>
            <a:r>
              <a:rPr lang="zh-CN" altLang="en-US" sz="1800">
                <a:ea typeface="宋体" panose="02010600030101010101" pitchFamily="2" charset="-122"/>
              </a:rPr>
              <a:t>、</a:t>
            </a:r>
            <a:r>
              <a:rPr lang="en-US" altLang="zh-CN" sz="1800">
                <a:ea typeface="宋体" panose="02010600030101010101" pitchFamily="2" charset="-122"/>
              </a:rPr>
              <a:t>C4.5</a:t>
            </a:r>
            <a:r>
              <a:rPr lang="zh-CN" altLang="en-US" sz="1800">
                <a:ea typeface="宋体" panose="02010600030101010101" pitchFamily="2" charset="-122"/>
              </a:rPr>
              <a:t>）</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决策树的生成</a:t>
            </a:r>
            <a:endParaRPr lang="en-US" altLang="zh-CN" sz="1800">
              <a:ea typeface="宋体" panose="02010600030101010101" pitchFamily="2" charset="-122"/>
            </a:endParaRPr>
          </a:p>
          <a:p>
            <a:pPr>
              <a:spcBef>
                <a:spcPct val="0"/>
              </a:spcBef>
              <a:buFont typeface="Wingdings" panose="05000000000000000000" pitchFamily="2" charset="2"/>
              <a:buChar char="l"/>
            </a:pPr>
            <a:endParaRPr lang="en-US" altLang="zh-CN" sz="1800">
              <a:ea typeface="宋体" panose="02010600030101010101" pitchFamily="2" charset="-122"/>
            </a:endParaRPr>
          </a:p>
          <a:p>
            <a:pPr>
              <a:spcBef>
                <a:spcPct val="0"/>
              </a:spcBef>
              <a:buFont typeface="Wingdings" panose="05000000000000000000" pitchFamily="2" charset="2"/>
              <a:buChar char="l"/>
            </a:pPr>
            <a:r>
              <a:rPr lang="zh-CN" altLang="en-US" sz="1800">
                <a:ea typeface="宋体" panose="02010600030101010101" pitchFamily="2" charset="-122"/>
              </a:rPr>
              <a:t>决策树的剪枝</a:t>
            </a:r>
            <a:endParaRPr lang="en-US" altLang="zh-CN" sz="1800">
              <a:ea typeface="宋体"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941888"/>
            <a:ext cx="410527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67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smtClean="0"/>
              <a:t>SPLIT FINDING </a:t>
            </a:r>
            <a:br>
              <a:rPr lang="en-US" altLang="zh-CN" smtClean="0"/>
            </a:br>
            <a:r>
              <a:rPr lang="en-US" altLang="zh-CN" smtClean="0"/>
              <a:t>Approximate Algorithm</a:t>
            </a:r>
            <a:endParaRPr lang="zh-CN" altLang="en-US" smtClean="0"/>
          </a:p>
        </p:txBody>
      </p:sp>
      <p:sp>
        <p:nvSpPr>
          <p:cNvPr id="3" name="内容占位符 2"/>
          <p:cNvSpPr>
            <a:spLocks noGrp="1"/>
          </p:cNvSpPr>
          <p:nvPr>
            <p:ph idx="1"/>
          </p:nvPr>
        </p:nvSpPr>
        <p:spPr/>
        <p:txBody>
          <a:bodyPr/>
          <a:lstStyle/>
          <a:p>
            <a:pPr>
              <a:defRPr/>
            </a:pPr>
            <a:r>
              <a:rPr lang="zh-CN" altLang="en-US" dirty="0" smtClean="0"/>
              <a:t>权重均分</a:t>
            </a:r>
            <a:endParaRPr lang="en-US" altLang="zh-CN" dirty="0" smtClean="0"/>
          </a:p>
          <a:p>
            <a:pPr lvl="1">
              <a:defRPr/>
            </a:pPr>
            <a:r>
              <a:rPr lang="zh-CN" altLang="en-US" dirty="0" smtClean="0">
                <a:solidFill>
                  <a:schemeClr val="bg2">
                    <a:lumMod val="75000"/>
                  </a:schemeClr>
                </a:solidFill>
              </a:rPr>
              <a:t>假设样本权重相同</a:t>
            </a:r>
            <a:endParaRPr lang="en-US" altLang="zh-CN" dirty="0" smtClean="0">
              <a:solidFill>
                <a:schemeClr val="bg2">
                  <a:lumMod val="75000"/>
                </a:schemeClr>
              </a:solidFill>
            </a:endParaRPr>
          </a:p>
          <a:p>
            <a:pPr marL="0" indent="0" algn="ctr">
              <a:buFontTx/>
              <a:buNone/>
              <a:defRPr/>
            </a:pPr>
            <a:r>
              <a:rPr lang="en-US" altLang="zh-CN" dirty="0" smtClean="0"/>
              <a:t>   1 2 3 4 5 6   7 8 9 10 11 12</a:t>
            </a:r>
          </a:p>
          <a:p>
            <a:pPr marL="0" indent="0" algn="ctr">
              <a:buFontTx/>
              <a:buNone/>
              <a:defRPr/>
            </a:pPr>
            <a:r>
              <a:rPr lang="en-US" altLang="zh-CN" dirty="0" smtClean="0"/>
              <a:t>[1,3] [1, 6] [1, 9] [1, 12]</a:t>
            </a:r>
            <a:endParaRPr lang="zh-CN" altLang="en-US" dirty="0"/>
          </a:p>
        </p:txBody>
      </p:sp>
      <p:cxnSp>
        <p:nvCxnSpPr>
          <p:cNvPr id="6" name="直接连接符 5"/>
          <p:cNvCxnSpPr/>
          <p:nvPr/>
        </p:nvCxnSpPr>
        <p:spPr>
          <a:xfrm>
            <a:off x="4427538" y="2492375"/>
            <a:ext cx="0" cy="230505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smtClean="0"/>
              <a:t>SPLIT FINDING ALGORITHMS</a:t>
            </a:r>
            <a:endParaRPr lang="zh-CN" altLang="en-US" smtClean="0"/>
          </a:p>
        </p:txBody>
      </p:sp>
      <p:sp>
        <p:nvSpPr>
          <p:cNvPr id="17411" name="内容占位符 2"/>
          <p:cNvSpPr>
            <a:spLocks noGrp="1"/>
          </p:cNvSpPr>
          <p:nvPr>
            <p:ph idx="1"/>
          </p:nvPr>
        </p:nvSpPr>
        <p:spPr>
          <a:xfrm>
            <a:off x="495300" y="2124075"/>
            <a:ext cx="8229600" cy="3849688"/>
          </a:xfrm>
        </p:spPr>
        <p:txBody>
          <a:bodyPr/>
          <a:lstStyle/>
          <a:p>
            <a:r>
              <a:rPr lang="en-US" altLang="zh-CN" smtClean="0"/>
              <a:t>Sparsity-aware Split Finding </a:t>
            </a:r>
            <a:r>
              <a:rPr lang="zh-CN" altLang="en-US" smtClean="0"/>
              <a:t>举例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36513"/>
            <a:ext cx="5864225"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924175"/>
            <a:ext cx="7127875"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smtClean="0"/>
              <a:t>Column Block</a:t>
            </a:r>
            <a:endParaRPr lang="zh-CN" altLang="en-US" smtClean="0"/>
          </a:p>
        </p:txBody>
      </p:sp>
      <p:sp>
        <p:nvSpPr>
          <p:cNvPr id="3" name="内容占位符 2"/>
          <p:cNvSpPr>
            <a:spLocks noGrp="1"/>
          </p:cNvSpPr>
          <p:nvPr>
            <p:ph idx="1"/>
          </p:nvPr>
        </p:nvSpPr>
        <p:spPr/>
        <p:txBody>
          <a:bodyPr/>
          <a:lstStyle/>
          <a:p>
            <a:pPr>
              <a:defRPr/>
            </a:pPr>
            <a:r>
              <a:rPr lang="en-US" altLang="zh-CN" dirty="0" smtClean="0"/>
              <a:t>Block: in-memory unit</a:t>
            </a:r>
          </a:p>
          <a:p>
            <a:pPr lvl="1">
              <a:defRPr/>
            </a:pPr>
            <a:r>
              <a:rPr lang="zh-CN" altLang="en-US" dirty="0"/>
              <a:t>每一</a:t>
            </a:r>
            <a:r>
              <a:rPr lang="zh-CN" altLang="en-US" dirty="0" smtClean="0"/>
              <a:t>个</a:t>
            </a:r>
            <a:r>
              <a:rPr lang="en-US" altLang="zh-CN" dirty="0" smtClean="0"/>
              <a:t>Block</a:t>
            </a:r>
            <a:r>
              <a:rPr lang="zh-CN" altLang="en-US" dirty="0" smtClean="0"/>
              <a:t>中的数据跟一个特征关联</a:t>
            </a:r>
            <a:r>
              <a:rPr lang="zh-CN" altLang="en-US" dirty="0"/>
              <a:t>；</a:t>
            </a:r>
            <a:r>
              <a:rPr lang="en-US" altLang="zh-CN" dirty="0" smtClean="0"/>
              <a:t>Block</a:t>
            </a:r>
            <a:r>
              <a:rPr lang="zh-CN" altLang="en-US" dirty="0" smtClean="0"/>
              <a:t>中的数据有序排列</a:t>
            </a:r>
            <a:endParaRPr lang="en-US" altLang="zh-CN" dirty="0" smtClean="0"/>
          </a:p>
          <a:p>
            <a:pPr marL="457200" lvl="1" indent="0">
              <a:buFontTx/>
              <a:buNone/>
              <a:defRPr/>
            </a:pPr>
            <a:endParaRPr lang="zh-CN" altLang="en-US" dirty="0"/>
          </a:p>
        </p:txBody>
      </p:sp>
      <p:pic>
        <p:nvPicPr>
          <p:cNvPr id="1946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3708400"/>
            <a:ext cx="50673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107113"/>
            <a:ext cx="7772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t>Column Block  </a:t>
            </a:r>
            <a:r>
              <a:rPr lang="en-US" altLang="zh-CN" sz="3200" smtClean="0">
                <a:latin typeface="Times New Roman" panose="02020603050405020304" pitchFamily="18" charset="0"/>
                <a:cs typeface="Times New Roman" panose="02020603050405020304" pitchFamily="18" charset="0"/>
              </a:rPr>
              <a:t>For Parallel Learning</a:t>
            </a:r>
            <a:endParaRPr lang="zh-CN" altLang="en-US" sz="4800" smtClean="0"/>
          </a:p>
        </p:txBody>
      </p:sp>
      <p:sp>
        <p:nvSpPr>
          <p:cNvPr id="21507" name="内容占位符 2"/>
          <p:cNvSpPr>
            <a:spLocks noGrp="1"/>
          </p:cNvSpPr>
          <p:nvPr>
            <p:ph idx="1"/>
          </p:nvPr>
        </p:nvSpPr>
        <p:spPr/>
        <p:txBody>
          <a:bodyPr/>
          <a:lstStyle/>
          <a:p>
            <a:pPr lvl="1"/>
            <a:r>
              <a:rPr lang="zh-CN" altLang="en-US" smtClean="0"/>
              <a:t>计算不同特征的</a:t>
            </a:r>
            <a:r>
              <a:rPr lang="en-US" altLang="zh-CN" smtClean="0"/>
              <a:t>g</a:t>
            </a:r>
            <a:r>
              <a:rPr lang="zh-CN" altLang="en-US" smtClean="0"/>
              <a:t>、</a:t>
            </a:r>
            <a:r>
              <a:rPr lang="en-US" altLang="zh-CN" smtClean="0"/>
              <a:t>h</a:t>
            </a:r>
            <a:r>
              <a:rPr lang="zh-CN" altLang="en-US" smtClean="0"/>
              <a:t>统计量的过程可以并行；</a:t>
            </a:r>
            <a:endParaRPr lang="en-US" altLang="zh-CN" smtClean="0"/>
          </a:p>
          <a:p>
            <a:pPr lvl="1"/>
            <a:r>
              <a:rPr lang="zh-CN" altLang="en-US" smtClean="0"/>
              <a:t>不同的</a:t>
            </a:r>
            <a:r>
              <a:rPr lang="en-US" altLang="zh-CN" smtClean="0"/>
              <a:t>block</a:t>
            </a:r>
            <a:r>
              <a:rPr lang="zh-CN" altLang="en-US" smtClean="0"/>
              <a:t>可以分布存储在不同的机器上；</a:t>
            </a:r>
            <a:endParaRPr lang="en-US" altLang="zh-CN" smtClean="0"/>
          </a:p>
          <a:p>
            <a:pPr lvl="1"/>
            <a:r>
              <a:rPr lang="zh-CN" altLang="en-US" smtClean="0"/>
              <a:t>可以存储在外存中，压缩体积，提高</a:t>
            </a:r>
            <a:r>
              <a:rPr lang="en-US" altLang="zh-CN" smtClean="0"/>
              <a:t>IO</a:t>
            </a:r>
            <a:r>
              <a:rPr lang="zh-CN" altLang="en-US" smtClean="0"/>
              <a:t>效率；</a:t>
            </a:r>
            <a:endParaRPr lang="en-US" altLang="zh-CN" smtClean="0"/>
          </a:p>
          <a:p>
            <a:pPr lvl="1"/>
            <a:endParaRPr lang="en-US" altLang="zh-CN" smtClean="0"/>
          </a:p>
        </p:txBody>
      </p:sp>
      <p:sp>
        <p:nvSpPr>
          <p:cNvPr id="21508" name="文本框 2"/>
          <p:cNvSpPr txBox="1">
            <a:spLocks noChangeArrowheads="1"/>
          </p:cNvSpPr>
          <p:nvPr/>
        </p:nvSpPr>
        <p:spPr bwMode="auto">
          <a:xfrm>
            <a:off x="2484438" y="4508500"/>
            <a:ext cx="38877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让</a:t>
            </a:r>
            <a:r>
              <a:rPr lang="zh-CN" altLang="en-US" sz="2800" b="1">
                <a:solidFill>
                  <a:srgbClr val="FF0000"/>
                </a:solidFill>
                <a:latin typeface="宋体" panose="02010600030101010101" pitchFamily="2" charset="-122"/>
              </a:rPr>
              <a:t>并行更简单</a:t>
            </a:r>
            <a:endParaRPr lang="en-US" altLang="zh-CN" sz="2800" b="1">
              <a:solidFill>
                <a:srgbClr val="FF0000"/>
              </a:solidFill>
              <a:latin typeface="宋体" panose="02010600030101010101" pitchFamily="2" charset="-122"/>
            </a:endParaRPr>
          </a:p>
          <a:p>
            <a:r>
              <a:rPr lang="zh-CN" altLang="en-US" sz="2800" b="1">
                <a:solidFill>
                  <a:srgbClr val="FF0000"/>
                </a:solidFill>
                <a:latin typeface="宋体" panose="02010600030101010101" pitchFamily="2" charset="-122"/>
              </a:rPr>
              <a:t>让</a:t>
            </a:r>
            <a:r>
              <a:rPr lang="en-US" altLang="zh-CN" sz="2800" b="1">
                <a:solidFill>
                  <a:srgbClr val="FF0000"/>
                </a:solidFill>
                <a:latin typeface="宋体" panose="02010600030101010101" pitchFamily="2" charset="-122"/>
              </a:rPr>
              <a:t>I/O</a:t>
            </a:r>
            <a:r>
              <a:rPr lang="zh-CN" altLang="en-US" sz="2800" b="1">
                <a:solidFill>
                  <a:srgbClr val="FF0000"/>
                </a:solidFill>
                <a:latin typeface="宋体" panose="02010600030101010101" pitchFamily="2" charset="-122"/>
              </a:rPr>
              <a:t>更快</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Column Block</a:t>
            </a:r>
            <a:endParaRPr lang="zh-CN" altLang="en-US" smtClean="0"/>
          </a:p>
        </p:txBody>
      </p:sp>
      <p:sp>
        <p:nvSpPr>
          <p:cNvPr id="23555" name="内容占位符 2"/>
          <p:cNvSpPr>
            <a:spLocks noGrp="1"/>
          </p:cNvSpPr>
          <p:nvPr>
            <p:ph idx="1"/>
          </p:nvPr>
        </p:nvSpPr>
        <p:spPr/>
        <p:txBody>
          <a:bodyPr/>
          <a:lstStyle/>
          <a:p>
            <a:r>
              <a:rPr lang="en-US" altLang="zh-CN" smtClean="0"/>
              <a:t>Cache-aware Access</a:t>
            </a:r>
          </a:p>
          <a:p>
            <a:pPr lvl="1"/>
            <a:r>
              <a:rPr lang="en-US" altLang="zh-CN" smtClean="0"/>
              <a:t>Internal buffer </a:t>
            </a:r>
            <a:r>
              <a:rPr lang="zh-CN" altLang="en-US" smtClean="0"/>
              <a:t>预读取</a:t>
            </a:r>
            <a:endParaRPr lang="en-US" altLang="zh-CN" smtClean="0"/>
          </a:p>
          <a:p>
            <a:pPr lvl="1"/>
            <a:r>
              <a:rPr lang="en-US" altLang="zh-CN" smtClean="0"/>
              <a:t>block size</a:t>
            </a:r>
            <a:endParaRPr lang="zh-CN" altLang="en-US" smtClean="0"/>
          </a:p>
        </p:txBody>
      </p:sp>
      <p:pic>
        <p:nvPicPr>
          <p:cNvPr id="2355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781425"/>
            <a:ext cx="5905500"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总结</a:t>
            </a:r>
          </a:p>
        </p:txBody>
      </p:sp>
      <p:sp>
        <p:nvSpPr>
          <p:cNvPr id="25603" name="文本占位符 3"/>
          <p:cNvSpPr>
            <a:spLocks noGrp="1"/>
          </p:cNvSpPr>
          <p:nvPr>
            <p:ph type="body" idx="1"/>
          </p:nvPr>
        </p:nvSpPr>
        <p:spPr/>
        <p:txBody>
          <a:bodyPr/>
          <a:lstStyle/>
          <a:p>
            <a:pPr algn="ctr"/>
            <a:r>
              <a:rPr lang="en-US" altLang="zh-CN" smtClean="0"/>
              <a:t>XGBoost</a:t>
            </a:r>
            <a:endParaRPr lang="zh-CN" altLang="en-US" smtClean="0"/>
          </a:p>
        </p:txBody>
      </p:sp>
      <p:sp>
        <p:nvSpPr>
          <p:cNvPr id="25604" name="内容占位符 2"/>
          <p:cNvSpPr>
            <a:spLocks noGrp="1"/>
          </p:cNvSpPr>
          <p:nvPr>
            <p:ph sz="half" idx="2"/>
          </p:nvPr>
        </p:nvSpPr>
        <p:spPr/>
        <p:txBody>
          <a:bodyPr/>
          <a:lstStyle/>
          <a:p>
            <a:r>
              <a:rPr lang="zh-CN" altLang="en-US" sz="2400" dirty="0" smtClean="0"/>
              <a:t>一阶和二阶导数</a:t>
            </a:r>
            <a:endParaRPr lang="en-US" altLang="zh-CN" sz="2400" dirty="0" smtClean="0"/>
          </a:p>
          <a:p>
            <a:r>
              <a:rPr lang="zh-CN" altLang="en-US" sz="2400" dirty="0" smtClean="0"/>
              <a:t>基分类器：</a:t>
            </a:r>
            <a:r>
              <a:rPr lang="en-US" altLang="zh-CN" sz="2400" dirty="0" smtClean="0"/>
              <a:t>CART</a:t>
            </a:r>
          </a:p>
          <a:p>
            <a:r>
              <a:rPr lang="en-US" altLang="zh-CN" sz="2400" dirty="0" smtClean="0"/>
              <a:t>Shrinkage </a:t>
            </a:r>
            <a:r>
              <a:rPr lang="zh-CN" altLang="en-US" sz="2400" dirty="0" smtClean="0"/>
              <a:t>应对过拟合</a:t>
            </a:r>
            <a:endParaRPr lang="en-US" altLang="zh-CN" sz="2400" dirty="0" smtClean="0"/>
          </a:p>
          <a:p>
            <a:r>
              <a:rPr lang="zh-CN" altLang="en-US" sz="2400" dirty="0" smtClean="0"/>
              <a:t>列抽样</a:t>
            </a:r>
            <a:endParaRPr lang="en-US" altLang="zh-CN" sz="2400" dirty="0" smtClean="0"/>
          </a:p>
          <a:p>
            <a:r>
              <a:rPr lang="zh-CN" altLang="en-US" sz="2400" dirty="0" smtClean="0"/>
              <a:t>设计</a:t>
            </a:r>
            <a:r>
              <a:rPr lang="en-US" altLang="zh-CN" sz="2400" dirty="0" smtClean="0"/>
              <a:t>Block</a:t>
            </a:r>
          </a:p>
          <a:p>
            <a:r>
              <a:rPr lang="zh-CN" altLang="en-US" sz="2400" dirty="0" smtClean="0"/>
              <a:t>并行近似计算方法用于选择子树分位点</a:t>
            </a:r>
          </a:p>
        </p:txBody>
      </p:sp>
      <p:sp>
        <p:nvSpPr>
          <p:cNvPr id="25605" name="文本占位符 4"/>
          <p:cNvSpPr>
            <a:spLocks noGrp="1"/>
          </p:cNvSpPr>
          <p:nvPr>
            <p:ph type="body" sz="quarter" idx="3"/>
          </p:nvPr>
        </p:nvSpPr>
        <p:spPr/>
        <p:txBody>
          <a:bodyPr/>
          <a:lstStyle/>
          <a:p>
            <a:pPr algn="ctr"/>
            <a:r>
              <a:rPr lang="en-US" altLang="zh-CN" smtClean="0"/>
              <a:t>GBDT</a:t>
            </a:r>
            <a:endParaRPr lang="zh-CN" altLang="en-US" smtClean="0"/>
          </a:p>
        </p:txBody>
      </p:sp>
      <p:sp>
        <p:nvSpPr>
          <p:cNvPr id="25606" name="内容占位符 5"/>
          <p:cNvSpPr>
            <a:spLocks noGrp="1"/>
          </p:cNvSpPr>
          <p:nvPr>
            <p:ph sz="quarter" idx="4"/>
          </p:nvPr>
        </p:nvSpPr>
        <p:spPr/>
        <p:txBody>
          <a:bodyPr/>
          <a:lstStyle/>
          <a:p>
            <a:r>
              <a:rPr lang="zh-CN" altLang="en-US" sz="2400" dirty="0" smtClean="0"/>
              <a:t>一阶导数信息</a:t>
            </a:r>
            <a:endParaRPr lang="en-US" altLang="zh-CN" sz="2400" dirty="0" smtClean="0"/>
          </a:p>
          <a:p>
            <a:r>
              <a:rPr lang="zh-CN" altLang="en-US" sz="2400" dirty="0" smtClean="0"/>
              <a:t>基分类器：</a:t>
            </a:r>
            <a:r>
              <a:rPr lang="en-US" altLang="zh-CN" sz="2400" dirty="0" smtClean="0"/>
              <a:t>CART</a:t>
            </a:r>
            <a:endParaRPr lang="zh-CN" altLang="en-US" sz="2400"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p:txBody>
          <a:bodyPr/>
          <a:lstStyle/>
          <a:p>
            <a:r>
              <a:rPr lang="zh-CN" altLang="en-US" sz="4400" dirty="0" smtClean="0"/>
              <a:t>第五部分</a:t>
            </a:r>
            <a:r>
              <a:rPr lang="en-US" altLang="zh-CN" dirty="0" smtClean="0"/>
              <a:t/>
            </a:r>
            <a:br>
              <a:rPr lang="en-US" altLang="zh-CN" dirty="0" smtClean="0"/>
            </a:br>
            <a:r>
              <a:rPr lang="en-US" altLang="zh-CN" dirty="0" smtClean="0"/>
              <a:t>GBDT</a:t>
            </a:r>
            <a:r>
              <a:rPr lang="zh-CN" altLang="en-US" dirty="0" smtClean="0"/>
              <a:t>的应用</a:t>
            </a:r>
            <a:endParaRPr lang="zh-CN" altLang="en-US" dirty="0"/>
          </a:p>
        </p:txBody>
      </p:sp>
      <p:sp>
        <p:nvSpPr>
          <p:cNvPr id="8" name="副标题 7"/>
          <p:cNvSpPr>
            <a:spLocks noGrp="1"/>
          </p:cNvSpPr>
          <p:nvPr>
            <p:ph type="subTitle" idx="1"/>
          </p:nvPr>
        </p:nvSpPr>
        <p:spPr>
          <a:xfrm>
            <a:off x="1143000" y="4725144"/>
            <a:ext cx="6858000" cy="1655762"/>
          </a:xfrm>
        </p:spPr>
        <p:txBody>
          <a:bodyPr/>
          <a:lstStyle/>
          <a:p>
            <a:r>
              <a:rPr lang="zh-CN" altLang="en-US" sz="1800" dirty="0" smtClean="0"/>
              <a:t>李升圆</a:t>
            </a:r>
            <a:endParaRPr lang="en-US" altLang="zh-CN" sz="1800" dirty="0" smtClean="0"/>
          </a:p>
          <a:p>
            <a:r>
              <a:rPr lang="en-US" altLang="zh-CN" sz="1800" dirty="0"/>
              <a:t>10142510160</a:t>
            </a:r>
            <a:endParaRPr lang="zh-CN" altLang="en-US" sz="1800" dirty="0"/>
          </a:p>
        </p:txBody>
      </p:sp>
    </p:spTree>
    <p:extLst>
      <p:ext uri="{BB962C8B-B14F-4D97-AF65-F5344CB8AC3E}">
        <p14:creationId xmlns:p14="http://schemas.microsoft.com/office/powerpoint/2010/main" val="2347932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GBDT</a:t>
            </a:r>
            <a:r>
              <a:rPr lang="zh-CN" altLang="en-US" b="1" dirty="0" smtClean="0"/>
              <a:t>应用</a:t>
            </a:r>
            <a:endParaRPr lang="zh-CN" altLang="en-US" b="1" dirty="0"/>
          </a:p>
        </p:txBody>
      </p:sp>
      <p:sp>
        <p:nvSpPr>
          <p:cNvPr id="3" name="内容占位符 2"/>
          <p:cNvSpPr>
            <a:spLocks noGrp="1"/>
          </p:cNvSpPr>
          <p:nvPr>
            <p:ph idx="1"/>
          </p:nvPr>
        </p:nvSpPr>
        <p:spPr>
          <a:xfrm>
            <a:off x="612648" y="2057400"/>
            <a:ext cx="8153400" cy="3769520"/>
          </a:xfrm>
        </p:spPr>
        <p:txBody>
          <a:bodyPr/>
          <a:lstStyle/>
          <a:p>
            <a:r>
              <a:rPr lang="zh-CN" altLang="en-US" sz="1800" dirty="0"/>
              <a:t>应用范围</a:t>
            </a:r>
            <a:endParaRPr lang="en-US" altLang="zh-CN" sz="1800" dirty="0"/>
          </a:p>
          <a:p>
            <a:pPr lvl="1"/>
            <a:r>
              <a:rPr lang="zh-CN" altLang="en-US" sz="1500" dirty="0"/>
              <a:t>回归问题</a:t>
            </a:r>
            <a:endParaRPr lang="en-US" altLang="zh-CN" sz="1500" dirty="0"/>
          </a:p>
          <a:p>
            <a:pPr lvl="1"/>
            <a:r>
              <a:rPr lang="zh-CN" altLang="en-US" sz="1500" dirty="0"/>
              <a:t>分类问题</a:t>
            </a:r>
            <a:endParaRPr lang="en-US" altLang="zh-CN" sz="1500" dirty="0"/>
          </a:p>
          <a:p>
            <a:pPr lvl="1"/>
            <a:r>
              <a:rPr lang="zh-CN" altLang="en-US" sz="1575" dirty="0"/>
              <a:t>广告推荐（或 </a:t>
            </a:r>
            <a:r>
              <a:rPr lang="en-US" altLang="zh-CN" sz="1575" dirty="0"/>
              <a:t>Item </a:t>
            </a:r>
            <a:r>
              <a:rPr lang="zh-CN" altLang="en-US" sz="1575" dirty="0"/>
              <a:t>推荐）</a:t>
            </a:r>
            <a:endParaRPr lang="en-US" altLang="zh-CN" sz="1575" dirty="0"/>
          </a:p>
          <a:p>
            <a:pPr lvl="1"/>
            <a:r>
              <a:rPr lang="zh-CN" altLang="en-US" sz="1575" dirty="0"/>
              <a:t>常用于大数据挖掘竞赛 </a:t>
            </a:r>
            <a:endParaRPr lang="en-US" altLang="zh-CN" sz="1575" dirty="0"/>
          </a:p>
          <a:p>
            <a:pPr lvl="2"/>
            <a:r>
              <a:rPr lang="en-US" altLang="zh-CN" sz="1350" dirty="0" err="1"/>
              <a:t>Eg</a:t>
            </a:r>
            <a:r>
              <a:rPr lang="en-US" altLang="zh-CN" sz="1350" dirty="0"/>
              <a:t>.  </a:t>
            </a:r>
            <a:r>
              <a:rPr lang="en-US" altLang="zh-CN" sz="1350" dirty="0" err="1"/>
              <a:t>Kaggle</a:t>
            </a:r>
            <a:r>
              <a:rPr lang="zh-CN" altLang="en-US" sz="1350" dirty="0"/>
              <a:t>比赛 （涉及</a:t>
            </a:r>
            <a:r>
              <a:rPr lang="en-US" altLang="zh-CN" sz="1350" dirty="0"/>
              <a:t>ad challenge</a:t>
            </a:r>
            <a:r>
              <a:rPr lang="zh-CN" altLang="en-US" sz="1350" dirty="0"/>
              <a:t>）</a:t>
            </a:r>
            <a:endParaRPr lang="en-US" altLang="zh-CN" sz="600" dirty="0"/>
          </a:p>
          <a:p>
            <a:endParaRPr lang="en-US" altLang="zh-CN" sz="600" dirty="0"/>
          </a:p>
          <a:p>
            <a:r>
              <a:rPr lang="zh-CN" altLang="en-US" sz="1800" dirty="0"/>
              <a:t>应用优势：</a:t>
            </a:r>
            <a:endParaRPr lang="en-US" altLang="zh-CN" sz="1800" dirty="0"/>
          </a:p>
          <a:p>
            <a:pPr lvl="1"/>
            <a:r>
              <a:rPr lang="zh-CN" altLang="en-US" sz="1350" dirty="0"/>
              <a:t>可发现多种有</a:t>
            </a:r>
            <a:r>
              <a:rPr lang="zh-CN" altLang="en-US" sz="1350" b="1" dirty="0"/>
              <a:t>区分度</a:t>
            </a:r>
            <a:r>
              <a:rPr lang="zh-CN" altLang="en-US" sz="1350" dirty="0"/>
              <a:t>的特征以及特征组合</a:t>
            </a:r>
            <a:endParaRPr lang="en-US" altLang="zh-CN" sz="1350" dirty="0"/>
          </a:p>
          <a:p>
            <a:pPr lvl="1"/>
            <a:r>
              <a:rPr lang="zh-CN" altLang="en-US" sz="1350" b="1" dirty="0"/>
              <a:t>决策树的路径</a:t>
            </a:r>
            <a:r>
              <a:rPr lang="zh-CN" altLang="en-US" sz="1350" dirty="0"/>
              <a:t>可以直接作为</a:t>
            </a:r>
            <a:r>
              <a:rPr lang="en-US" altLang="zh-CN" sz="1350" b="1" dirty="0"/>
              <a:t>LR</a:t>
            </a:r>
            <a:r>
              <a:rPr lang="zh-CN" altLang="en-US" sz="1350" b="1" dirty="0"/>
              <a:t>输入特征</a:t>
            </a:r>
            <a:r>
              <a:rPr lang="zh-CN" altLang="en-US" sz="1350" dirty="0"/>
              <a:t>使用，省去人工寻找特征、特征组合的步骤。</a:t>
            </a:r>
            <a:endParaRPr lang="en-US" altLang="zh-CN" sz="1350" dirty="0"/>
          </a:p>
          <a:p>
            <a:r>
              <a:rPr lang="zh-CN" altLang="en-US" sz="1800" dirty="0"/>
              <a:t>工业界广泛使用：</a:t>
            </a:r>
            <a:endParaRPr lang="en-US" altLang="zh-CN" sz="1800" dirty="0"/>
          </a:p>
          <a:p>
            <a:pPr lvl="1"/>
            <a:r>
              <a:rPr lang="zh-CN" altLang="en-US" sz="1350" dirty="0"/>
              <a:t>因为支持分布式、</a:t>
            </a:r>
            <a:r>
              <a:rPr lang="en-US" altLang="zh-CN" sz="1350" dirty="0"/>
              <a:t>GPU</a:t>
            </a:r>
            <a:r>
              <a:rPr lang="zh-CN" altLang="en-US" sz="1350" dirty="0"/>
              <a:t>运算，而且占用内存小</a:t>
            </a:r>
          </a:p>
          <a:p>
            <a:endParaRPr lang="zh-CN" altLang="en-US" sz="1800" dirty="0"/>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67</a:t>
            </a:fld>
            <a:endParaRPr lang="zh-CN" altLang="en-US" dirty="0"/>
          </a:p>
        </p:txBody>
      </p:sp>
      <p:grpSp>
        <p:nvGrpSpPr>
          <p:cNvPr id="19" name="组合 18"/>
          <p:cNvGrpSpPr/>
          <p:nvPr/>
        </p:nvGrpSpPr>
        <p:grpSpPr>
          <a:xfrm>
            <a:off x="4806711" y="2240868"/>
            <a:ext cx="3942003" cy="2248585"/>
            <a:chOff x="6672064" y="1844824"/>
            <a:chExt cx="5256004" cy="2998113"/>
          </a:xfrm>
        </p:grpSpPr>
        <p:grpSp>
          <p:nvGrpSpPr>
            <p:cNvPr id="15" name="组合 14"/>
            <p:cNvGrpSpPr/>
            <p:nvPr/>
          </p:nvGrpSpPr>
          <p:grpSpPr>
            <a:xfrm>
              <a:off x="6672064" y="1844824"/>
              <a:ext cx="5256004" cy="1891608"/>
              <a:chOff x="6672064" y="1844824"/>
              <a:chExt cx="5256004" cy="1891608"/>
            </a:xfrm>
          </p:grpSpPr>
          <p:sp>
            <p:nvSpPr>
              <p:cNvPr id="5" name="圆角矩形 4"/>
              <p:cNvSpPr/>
              <p:nvPr/>
            </p:nvSpPr>
            <p:spPr>
              <a:xfrm>
                <a:off x="6672064" y="2924944"/>
                <a:ext cx="129614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训练数据</a:t>
                </a:r>
                <a:endParaRPr lang="zh-CN" altLang="en-US" dirty="0"/>
              </a:p>
            </p:txBody>
          </p:sp>
          <p:cxnSp>
            <p:nvCxnSpPr>
              <p:cNvPr id="7" name="直接箭头连接符 6"/>
              <p:cNvCxnSpPr/>
              <p:nvPr/>
            </p:nvCxnSpPr>
            <p:spPr>
              <a:xfrm flipV="1">
                <a:off x="7968208" y="2348880"/>
                <a:ext cx="720080"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8688288" y="1844824"/>
                <a:ext cx="1656184"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人工</a:t>
                </a:r>
                <a:endParaRPr lang="en-US" altLang="zh-CN" dirty="0" smtClean="0"/>
              </a:p>
              <a:p>
                <a:pPr algn="ctr"/>
                <a:r>
                  <a:rPr lang="en-US" altLang="zh-CN" dirty="0" smtClean="0"/>
                  <a:t>Raw feature</a:t>
                </a:r>
              </a:p>
              <a:p>
                <a:pPr algn="ctr"/>
                <a:r>
                  <a:rPr lang="en-US" altLang="zh-CN" dirty="0" smtClean="0"/>
                  <a:t>Cross feature</a:t>
                </a:r>
                <a:endParaRPr lang="zh-CN" altLang="en-US" dirty="0"/>
              </a:p>
            </p:txBody>
          </p:sp>
          <p:cxnSp>
            <p:nvCxnSpPr>
              <p:cNvPr id="11" name="直接箭头连接符 10"/>
              <p:cNvCxnSpPr>
                <a:stCxn id="9" idx="3"/>
                <a:endCxn id="13" idx="0"/>
              </p:cNvCxnSpPr>
              <p:nvPr/>
            </p:nvCxnSpPr>
            <p:spPr>
              <a:xfrm>
                <a:off x="10344472" y="2384884"/>
                <a:ext cx="1079830" cy="73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10920536" y="3116960"/>
                <a:ext cx="1007532" cy="619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LR</a:t>
                </a:r>
                <a:endParaRPr lang="zh-CN" altLang="en-US" dirty="0"/>
              </a:p>
            </p:txBody>
          </p:sp>
        </p:grpSp>
        <p:sp>
          <p:nvSpPr>
            <p:cNvPr id="16" name="下箭头 15"/>
            <p:cNvSpPr/>
            <p:nvPr/>
          </p:nvSpPr>
          <p:spPr>
            <a:xfrm rot="18308720">
              <a:off x="8136896" y="3280994"/>
              <a:ext cx="302563" cy="1123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8706466" y="3926233"/>
              <a:ext cx="1656184" cy="91670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GDBT</a:t>
              </a:r>
              <a:endParaRPr lang="zh-CN" altLang="en-US" dirty="0"/>
            </a:p>
          </p:txBody>
        </p:sp>
        <p:sp>
          <p:nvSpPr>
            <p:cNvPr id="18" name="下箭头 17"/>
            <p:cNvSpPr/>
            <p:nvPr/>
          </p:nvSpPr>
          <p:spPr>
            <a:xfrm rot="13474875">
              <a:off x="10476746" y="3357182"/>
              <a:ext cx="311517" cy="881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100165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GBDT</a:t>
            </a:r>
            <a:r>
              <a:rPr lang="zh-CN" altLang="en-US" dirty="0" smtClean="0"/>
              <a:t>应用于回归问题</a:t>
            </a:r>
            <a:endParaRPr lang="zh-CN" altLang="en-US" dirty="0"/>
          </a:p>
        </p:txBody>
      </p:sp>
      <p:sp>
        <p:nvSpPr>
          <p:cNvPr id="3" name="内容占位符 2"/>
          <p:cNvSpPr>
            <a:spLocks noGrp="1"/>
          </p:cNvSpPr>
          <p:nvPr>
            <p:ph idx="1"/>
          </p:nvPr>
        </p:nvSpPr>
        <p:spPr>
          <a:xfrm>
            <a:off x="612648" y="1994126"/>
            <a:ext cx="2285166" cy="3477834"/>
          </a:xfrm>
        </p:spPr>
        <p:txBody>
          <a:bodyPr/>
          <a:lstStyle/>
          <a:p>
            <a:r>
              <a:rPr lang="en-US" altLang="zh-CN" sz="1500" dirty="0"/>
              <a:t>CART</a:t>
            </a:r>
            <a:r>
              <a:rPr lang="zh-CN" altLang="en-US" sz="1500" dirty="0"/>
              <a:t>树</a:t>
            </a:r>
            <a:endParaRPr lang="en-US" altLang="zh-CN" sz="1500" dirty="0"/>
          </a:p>
          <a:p>
            <a:endParaRPr lang="en-US" altLang="zh-CN" sz="1500" dirty="0"/>
          </a:p>
          <a:p>
            <a:r>
              <a:rPr lang="zh-CN" altLang="en-US" sz="1500" dirty="0"/>
              <a:t>年龄预测：</a:t>
            </a:r>
            <a:endParaRPr lang="en-US" altLang="zh-CN" sz="1500" dirty="0"/>
          </a:p>
          <a:p>
            <a:pPr lvl="1"/>
            <a:r>
              <a:rPr lang="en-US" altLang="zh-CN" sz="1275" dirty="0"/>
              <a:t>A 14</a:t>
            </a:r>
          </a:p>
          <a:p>
            <a:pPr lvl="1"/>
            <a:r>
              <a:rPr lang="en-US" altLang="zh-CN" sz="1275" dirty="0"/>
              <a:t>B 16</a:t>
            </a:r>
          </a:p>
          <a:p>
            <a:pPr lvl="1"/>
            <a:r>
              <a:rPr lang="en-US" altLang="zh-CN" sz="1275" dirty="0"/>
              <a:t>C 24</a:t>
            </a:r>
          </a:p>
          <a:p>
            <a:pPr lvl="1"/>
            <a:r>
              <a:rPr lang="en-US" altLang="zh-CN" sz="1275" dirty="0"/>
              <a:t>D 26</a:t>
            </a:r>
          </a:p>
          <a:p>
            <a:r>
              <a:rPr lang="zh-CN" altLang="en-US" sz="1350" dirty="0"/>
              <a:t>样本中有购物金额、上网时长、经常到百度知道提问等特征。</a:t>
            </a:r>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68</a:t>
            </a:fld>
            <a:endParaRPr lang="zh-CN" altLang="en-US" dirty="0"/>
          </a:p>
        </p:txBody>
      </p:sp>
      <p:pic>
        <p:nvPicPr>
          <p:cNvPr id="5" name="图片 4"/>
          <p:cNvPicPr>
            <a:picLocks noChangeAspect="1"/>
          </p:cNvPicPr>
          <p:nvPr/>
        </p:nvPicPr>
        <p:blipFill>
          <a:blip r:embed="rId3"/>
          <a:stretch>
            <a:fillRect/>
          </a:stretch>
        </p:blipFill>
        <p:spPr>
          <a:xfrm>
            <a:off x="3167844" y="2005759"/>
            <a:ext cx="5467371" cy="3686570"/>
          </a:xfrm>
          <a:prstGeom prst="rect">
            <a:avLst/>
          </a:prstGeom>
        </p:spPr>
      </p:pic>
    </p:spTree>
    <p:extLst>
      <p:ext uri="{BB962C8B-B14F-4D97-AF65-F5344CB8AC3E}">
        <p14:creationId xmlns:p14="http://schemas.microsoft.com/office/powerpoint/2010/main" val="39308286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GBDT</a:t>
            </a:r>
            <a:r>
              <a:rPr lang="zh-CN" altLang="en-US" dirty="0" smtClean="0"/>
              <a:t>应用于分类问题</a:t>
            </a:r>
            <a:endParaRPr lang="zh-CN" altLang="en-US" dirty="0"/>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69</a:t>
            </a:fld>
            <a:endParaRPr lang="zh-CN" altLang="en-US" dirty="0"/>
          </a:p>
        </p:txBody>
      </p:sp>
      <p:sp>
        <p:nvSpPr>
          <p:cNvPr id="7" name="内容占位符 2"/>
          <p:cNvSpPr txBox="1">
            <a:spLocks/>
          </p:cNvSpPr>
          <p:nvPr/>
        </p:nvSpPr>
        <p:spPr bwMode="auto">
          <a:xfrm>
            <a:off x="105895" y="2021960"/>
            <a:ext cx="5044109" cy="355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zh-CN" altLang="en-US" sz="1200" dirty="0">
                <a:latin typeface="+mn-ea"/>
              </a:rPr>
              <a:t>核心</a:t>
            </a:r>
            <a:r>
              <a:rPr lang="en-US" altLang="zh-CN" sz="1200" dirty="0">
                <a:latin typeface="+mn-ea"/>
              </a:rPr>
              <a:t>: </a:t>
            </a:r>
            <a:r>
              <a:rPr lang="zh-CN" altLang="en-US" sz="1200" dirty="0">
                <a:latin typeface="+mn-ea"/>
              </a:rPr>
              <a:t>如何将分类问题转化为回归问题</a:t>
            </a:r>
            <a:r>
              <a:rPr lang="en-US" altLang="zh-CN" sz="1200" dirty="0">
                <a:latin typeface="+mn-ea"/>
              </a:rPr>
              <a:t>?</a:t>
            </a:r>
          </a:p>
          <a:p>
            <a:r>
              <a:rPr lang="en-US" altLang="zh-CN" sz="1200" dirty="0">
                <a:latin typeface="+mn-ea"/>
              </a:rPr>
              <a:t>GBDT</a:t>
            </a:r>
            <a:r>
              <a:rPr lang="zh-CN" altLang="en-US" sz="1200" dirty="0">
                <a:latin typeface="+mn-ea"/>
              </a:rPr>
              <a:t>树：</a:t>
            </a:r>
            <a:r>
              <a:rPr lang="en-US" altLang="zh-CN" sz="1200" b="1" dirty="0">
                <a:latin typeface="+mn-ea"/>
              </a:rPr>
              <a:t>CART</a:t>
            </a:r>
            <a:r>
              <a:rPr lang="zh-CN" altLang="en-US" sz="1200" dirty="0">
                <a:latin typeface="+mn-ea"/>
              </a:rPr>
              <a:t>回归树</a:t>
            </a:r>
            <a:endParaRPr lang="en-US" altLang="zh-CN" sz="1200" dirty="0">
              <a:latin typeface="+mn-ea"/>
            </a:endParaRPr>
          </a:p>
          <a:p>
            <a:r>
              <a:rPr lang="zh-CN" altLang="en-US" sz="1200" dirty="0">
                <a:latin typeface="+mn-ea"/>
              </a:rPr>
              <a:t>步骤：</a:t>
            </a:r>
            <a:endParaRPr lang="en-US" altLang="zh-CN" sz="1200" dirty="0">
              <a:latin typeface="+mn-ea"/>
            </a:endParaRPr>
          </a:p>
          <a:p>
            <a:pPr lvl="1"/>
            <a:r>
              <a:rPr lang="zh-CN" altLang="en-US" sz="975" dirty="0">
                <a:latin typeface="+mn-ea"/>
              </a:rPr>
              <a:t>针对样本</a:t>
            </a:r>
            <a:r>
              <a:rPr lang="en-US" altLang="zh-CN" sz="975" dirty="0">
                <a:latin typeface="+mn-ea"/>
              </a:rPr>
              <a:t>X</a:t>
            </a:r>
            <a:r>
              <a:rPr lang="zh-CN" altLang="en-US" sz="975" dirty="0">
                <a:latin typeface="+mn-ea"/>
              </a:rPr>
              <a:t>，每个可能的类都训练一个分类回归树。假设分类数为</a:t>
            </a:r>
            <a:r>
              <a:rPr lang="en-US" altLang="zh-CN" sz="975" dirty="0">
                <a:latin typeface="+mn-ea"/>
              </a:rPr>
              <a:t>k</a:t>
            </a:r>
            <a:r>
              <a:rPr lang="zh-CN" altLang="en-US" sz="975" dirty="0">
                <a:latin typeface="+mn-ea"/>
              </a:rPr>
              <a:t>，每轮训练时是同时训练</a:t>
            </a:r>
            <a:r>
              <a:rPr lang="en-US" altLang="zh-CN" sz="975" dirty="0">
                <a:latin typeface="+mn-ea"/>
              </a:rPr>
              <a:t>k</a:t>
            </a:r>
            <a:r>
              <a:rPr lang="zh-CN" altLang="en-US" sz="975" dirty="0">
                <a:latin typeface="+mn-ea"/>
              </a:rPr>
              <a:t>棵树。多轮迭代，每轮构建</a:t>
            </a:r>
            <a:r>
              <a:rPr lang="en-US" altLang="zh-CN" sz="975" dirty="0">
                <a:latin typeface="+mn-ea"/>
              </a:rPr>
              <a:t>k</a:t>
            </a:r>
            <a:r>
              <a:rPr lang="zh-CN" altLang="en-US" sz="975" dirty="0">
                <a:latin typeface="+mn-ea"/>
              </a:rPr>
              <a:t>棵树。</a:t>
            </a:r>
            <a:endParaRPr lang="en-US" altLang="zh-CN" sz="975" dirty="0">
              <a:latin typeface="+mn-ea"/>
            </a:endParaRPr>
          </a:p>
          <a:p>
            <a:pPr marL="275035" lvl="1" indent="0">
              <a:buNone/>
            </a:pPr>
            <a:r>
              <a:rPr lang="en-US" altLang="zh-CN" sz="975" dirty="0">
                <a:latin typeface="+mn-ea"/>
              </a:rPr>
              <a:t>   </a:t>
            </a:r>
            <a:r>
              <a:rPr lang="zh-CN" altLang="en-US" sz="975" dirty="0">
                <a:latin typeface="+mn-ea"/>
              </a:rPr>
              <a:t>这里的训练过程就是</a:t>
            </a:r>
            <a:r>
              <a:rPr lang="en-US" altLang="zh-CN" sz="975" dirty="0">
                <a:latin typeface="+mn-ea"/>
              </a:rPr>
              <a:t>CART</a:t>
            </a:r>
            <a:r>
              <a:rPr lang="zh-CN" altLang="en-US" sz="975" dirty="0">
                <a:latin typeface="+mn-ea"/>
              </a:rPr>
              <a:t>树的生成过程。</a:t>
            </a:r>
            <a:endParaRPr lang="en-US" altLang="zh-CN" sz="975" dirty="0">
              <a:latin typeface="+mn-ea"/>
            </a:endParaRPr>
          </a:p>
          <a:p>
            <a:pPr marL="275035" lvl="1" indent="0">
              <a:buNone/>
            </a:pPr>
            <a:r>
              <a:rPr lang="en-US" altLang="zh-CN" sz="975" b="1" dirty="0">
                <a:latin typeface="+mn-ea"/>
              </a:rPr>
              <a:t>【</a:t>
            </a:r>
            <a:r>
              <a:rPr lang="zh-CN" altLang="en-US" sz="975" b="1" dirty="0">
                <a:latin typeface="+mn-ea"/>
              </a:rPr>
              <a:t>例子</a:t>
            </a:r>
            <a:r>
              <a:rPr lang="en-US" altLang="zh-CN" sz="975" b="1" dirty="0">
                <a:latin typeface="+mn-ea"/>
              </a:rPr>
              <a:t>】</a:t>
            </a:r>
            <a:r>
              <a:rPr lang="en-US" altLang="zh-CN" sz="975" dirty="0">
                <a:latin typeface="+mn-ea"/>
              </a:rPr>
              <a:t>k=3</a:t>
            </a:r>
            <a:r>
              <a:rPr lang="zh-CN" altLang="en-US" sz="975" dirty="0">
                <a:latin typeface="+mn-ea"/>
              </a:rPr>
              <a:t>时， 若</a:t>
            </a:r>
            <a:r>
              <a:rPr lang="en-US" altLang="zh-CN" sz="975" dirty="0">
                <a:latin typeface="+mn-ea"/>
              </a:rPr>
              <a:t>x</a:t>
            </a:r>
            <a:r>
              <a:rPr lang="zh-CN" altLang="en-US" sz="975" dirty="0">
                <a:latin typeface="+mn-ea"/>
              </a:rPr>
              <a:t>属于第二类，则针对样本</a:t>
            </a:r>
            <a:r>
              <a:rPr lang="en-US" altLang="zh-CN" sz="975" dirty="0">
                <a:latin typeface="+mn-ea"/>
              </a:rPr>
              <a:t>x</a:t>
            </a:r>
            <a:r>
              <a:rPr lang="zh-CN" altLang="en-US" sz="975" dirty="0">
                <a:latin typeface="+mn-ea"/>
              </a:rPr>
              <a:t>的分类结果可以用</a:t>
            </a:r>
            <a:r>
              <a:rPr lang="en-US" altLang="zh-CN" sz="975" dirty="0">
                <a:latin typeface="+mn-ea"/>
              </a:rPr>
              <a:t>[0,1,0]</a:t>
            </a:r>
            <a:r>
              <a:rPr lang="zh-CN" altLang="en-US" sz="975" dirty="0">
                <a:latin typeface="+mn-ea"/>
              </a:rPr>
              <a:t>表示</a:t>
            </a:r>
            <a:endParaRPr lang="en-US" altLang="zh-CN" sz="975" dirty="0">
              <a:latin typeface="+mn-ea"/>
            </a:endParaRPr>
          </a:p>
          <a:p>
            <a:pPr marL="275035" lvl="1" indent="0">
              <a:buNone/>
            </a:pPr>
            <a:r>
              <a:rPr lang="zh-CN" altLang="en-US" sz="975" dirty="0">
                <a:latin typeface="+mn-ea"/>
              </a:rPr>
              <a:t>每一轮训练同时训练三棵树。迭代训练。</a:t>
            </a:r>
            <a:endParaRPr lang="en-US" altLang="zh-CN" sz="975" dirty="0">
              <a:latin typeface="+mn-ea"/>
            </a:endParaRPr>
          </a:p>
          <a:p>
            <a:pPr lvl="1">
              <a:buFont typeface="Wingdings" panose="05000000000000000000" pitchFamily="2" charset="2"/>
              <a:buChar char="l"/>
            </a:pPr>
            <a:r>
              <a:rPr lang="zh-CN" altLang="en-US" sz="975" b="1" dirty="0">
                <a:latin typeface="+mn-ea"/>
              </a:rPr>
              <a:t>第</a:t>
            </a:r>
            <a:r>
              <a:rPr lang="en-US" altLang="zh-CN" sz="975" b="1" dirty="0">
                <a:latin typeface="+mn-ea"/>
              </a:rPr>
              <a:t>1</a:t>
            </a:r>
            <a:r>
              <a:rPr lang="zh-CN" altLang="en-US" sz="975" b="1" dirty="0">
                <a:latin typeface="+mn-ea"/>
              </a:rPr>
              <a:t>轮训练：</a:t>
            </a:r>
            <a:r>
              <a:rPr lang="zh-CN" altLang="en-US" sz="1050" dirty="0">
                <a:latin typeface="+mn-ea"/>
              </a:rPr>
              <a:t>第一棵树针对样本</a:t>
            </a:r>
            <a:r>
              <a:rPr lang="en-US" altLang="zh-CN" sz="1050" dirty="0">
                <a:latin typeface="+mn-ea"/>
              </a:rPr>
              <a:t>x</a:t>
            </a:r>
            <a:r>
              <a:rPr lang="zh-CN" altLang="en-US" sz="1050" dirty="0">
                <a:latin typeface="+mn-ea"/>
              </a:rPr>
              <a:t>的第一类，输入（</a:t>
            </a:r>
            <a:r>
              <a:rPr lang="en-US" altLang="zh-CN" sz="1050" dirty="0">
                <a:latin typeface="+mn-ea"/>
              </a:rPr>
              <a:t>x,0</a:t>
            </a:r>
            <a:r>
              <a:rPr lang="zh-CN" altLang="en-US" sz="1050" dirty="0">
                <a:latin typeface="+mn-ea"/>
              </a:rPr>
              <a:t>）；第二颗树（</a:t>
            </a:r>
            <a:r>
              <a:rPr lang="en-US" altLang="zh-CN" sz="1050" dirty="0">
                <a:latin typeface="+mn-ea"/>
              </a:rPr>
              <a:t>x,1</a:t>
            </a:r>
            <a:r>
              <a:rPr lang="zh-CN" altLang="en-US" sz="1050" dirty="0">
                <a:latin typeface="+mn-ea"/>
              </a:rPr>
              <a:t>）；第三棵树</a:t>
            </a:r>
            <a:r>
              <a:rPr lang="en-US" altLang="zh-CN" sz="1050" dirty="0">
                <a:latin typeface="+mn-ea"/>
              </a:rPr>
              <a:t>(x,0)</a:t>
            </a:r>
            <a:r>
              <a:rPr lang="zh-CN" altLang="en-US" sz="1050" dirty="0">
                <a:latin typeface="+mn-ea"/>
              </a:rPr>
              <a:t>。</a:t>
            </a:r>
            <a:endParaRPr lang="en-US" altLang="zh-CN" sz="1050" dirty="0">
              <a:latin typeface="+mn-ea"/>
            </a:endParaRPr>
          </a:p>
          <a:p>
            <a:pPr marL="481013" lvl="2" indent="0">
              <a:buNone/>
            </a:pPr>
            <a:r>
              <a:rPr lang="zh-CN" altLang="en-US" sz="1050" dirty="0">
                <a:latin typeface="+mn-ea"/>
              </a:rPr>
              <a:t>得到三棵树，以及三棵树对</a:t>
            </a:r>
            <a:r>
              <a:rPr lang="en-US" altLang="zh-CN" sz="1050" dirty="0">
                <a:latin typeface="+mn-ea"/>
              </a:rPr>
              <a:t>x</a:t>
            </a:r>
            <a:r>
              <a:rPr lang="zh-CN" altLang="en-US" sz="1050" dirty="0">
                <a:latin typeface="+mn-ea"/>
              </a:rPr>
              <a:t>类别的</a:t>
            </a:r>
            <a:r>
              <a:rPr lang="zh-CN" altLang="en-US" sz="1050" b="1" dirty="0">
                <a:latin typeface="+mn-ea"/>
              </a:rPr>
              <a:t>预测值</a:t>
            </a:r>
            <a:r>
              <a:rPr lang="zh-CN" altLang="en-US" sz="1050" dirty="0">
                <a:latin typeface="+mn-ea"/>
              </a:rPr>
              <a:t>：</a:t>
            </a:r>
            <a:r>
              <a:rPr lang="en-US" altLang="zh-CN" sz="1050" dirty="0">
                <a:latin typeface="+mn-ea"/>
              </a:rPr>
              <a:t>f1(x) , f2(x), f3(x)</a:t>
            </a:r>
          </a:p>
          <a:p>
            <a:pPr marL="481013" lvl="2" indent="0">
              <a:buNone/>
            </a:pPr>
            <a:r>
              <a:rPr lang="zh-CN" altLang="en-US" sz="1050" dirty="0">
                <a:latin typeface="+mn-ea"/>
              </a:rPr>
              <a:t>依照多分类的逻辑回归，使用</a:t>
            </a:r>
            <a:r>
              <a:rPr lang="en-US" altLang="zh-CN" sz="1050" dirty="0" err="1">
                <a:latin typeface="+mn-ea"/>
              </a:rPr>
              <a:t>softmax</a:t>
            </a:r>
            <a:r>
              <a:rPr lang="zh-CN" altLang="en-US" sz="1050" dirty="0">
                <a:latin typeface="+mn-ea"/>
              </a:rPr>
              <a:t>来产生概率。</a:t>
            </a:r>
            <a:endParaRPr lang="en-US" altLang="zh-CN" sz="1050" dirty="0">
              <a:latin typeface="+mn-ea"/>
            </a:endParaRPr>
          </a:p>
          <a:p>
            <a:pPr marL="481013" lvl="2" indent="0">
              <a:buNone/>
            </a:pPr>
            <a:r>
              <a:rPr lang="zh-CN" altLang="en-US" sz="1050" b="1" i="1" dirty="0">
                <a:latin typeface="+mn-ea"/>
              </a:rPr>
              <a:t>属于类</a:t>
            </a:r>
            <a:r>
              <a:rPr lang="en-US" altLang="zh-CN" sz="1050" b="1" i="1" dirty="0">
                <a:latin typeface="+mn-ea"/>
              </a:rPr>
              <a:t>1</a:t>
            </a:r>
            <a:r>
              <a:rPr lang="zh-CN" altLang="en-US" sz="1050" b="1" i="1" dirty="0">
                <a:latin typeface="+mn-ea"/>
              </a:rPr>
              <a:t>的概率</a:t>
            </a:r>
            <a:r>
              <a:rPr lang="zh-CN" altLang="en-US" sz="900" b="1" i="1" dirty="0">
                <a:latin typeface="+mn-ea"/>
              </a:rPr>
              <a:t>：</a:t>
            </a:r>
            <a:endParaRPr lang="en-US" altLang="zh-CN" sz="900" b="1" i="1" dirty="0">
              <a:latin typeface="+mn-ea"/>
            </a:endParaRPr>
          </a:p>
          <a:p>
            <a:pPr marL="275035" lvl="1" indent="0">
              <a:buNone/>
            </a:pPr>
            <a:endParaRPr lang="en-US" altLang="zh-CN" sz="975" dirty="0">
              <a:latin typeface="+mn-ea"/>
            </a:endParaRPr>
          </a:p>
          <a:p>
            <a:pPr marL="275035" lvl="1" indent="0">
              <a:buNone/>
            </a:pPr>
            <a:r>
              <a:rPr lang="zh-CN" altLang="en-US" sz="975" dirty="0">
                <a:latin typeface="+mn-ea"/>
              </a:rPr>
              <a:t>   并针对类别</a:t>
            </a:r>
            <a:r>
              <a:rPr lang="en-US" altLang="zh-CN" sz="975" dirty="0">
                <a:latin typeface="+mn-ea"/>
              </a:rPr>
              <a:t>1</a:t>
            </a:r>
            <a:r>
              <a:rPr lang="zh-CN" altLang="en-US" sz="975" dirty="0">
                <a:latin typeface="+mn-ea"/>
              </a:rPr>
              <a:t>求出</a:t>
            </a:r>
            <a:r>
              <a:rPr lang="zh-CN" altLang="en-US" sz="975" b="1" dirty="0">
                <a:latin typeface="+mn-ea"/>
              </a:rPr>
              <a:t>残差</a:t>
            </a:r>
            <a:r>
              <a:rPr lang="zh-CN" altLang="en-US" sz="975" dirty="0">
                <a:latin typeface="+mn-ea"/>
              </a:rPr>
              <a:t>：</a:t>
            </a:r>
            <a:endParaRPr lang="en-US" altLang="zh-CN" sz="975" dirty="0">
              <a:latin typeface="+mn-ea"/>
            </a:endParaRPr>
          </a:p>
          <a:p>
            <a:pPr lvl="1">
              <a:buFont typeface="Wingdings" panose="05000000000000000000" pitchFamily="2" charset="2"/>
              <a:buChar char="l"/>
            </a:pPr>
            <a:r>
              <a:rPr lang="zh-CN" altLang="en-US" sz="975" b="1" dirty="0">
                <a:latin typeface="+mn-ea"/>
              </a:rPr>
              <a:t>第</a:t>
            </a:r>
            <a:r>
              <a:rPr lang="en-US" altLang="zh-CN" sz="975" b="1" dirty="0">
                <a:latin typeface="+mn-ea"/>
              </a:rPr>
              <a:t>2</a:t>
            </a:r>
            <a:r>
              <a:rPr lang="zh-CN" altLang="en-US" sz="975" b="1" dirty="0">
                <a:latin typeface="+mn-ea"/>
              </a:rPr>
              <a:t>轮训练：</a:t>
            </a:r>
            <a:r>
              <a:rPr lang="zh-CN" altLang="en-US" sz="975" dirty="0">
                <a:latin typeface="+mn-ea"/>
              </a:rPr>
              <a:t>针对第一类，输入为（</a:t>
            </a:r>
            <a:r>
              <a:rPr lang="en-US" altLang="zh-CN" sz="975" dirty="0">
                <a:latin typeface="+mn-ea"/>
              </a:rPr>
              <a:t>x, f11</a:t>
            </a:r>
            <a:r>
              <a:rPr lang="zh-CN" altLang="en-US" sz="975" dirty="0">
                <a:latin typeface="+mn-ea"/>
              </a:rPr>
              <a:t>）。</a:t>
            </a:r>
            <a:endParaRPr lang="en-US" altLang="zh-CN" sz="975" dirty="0">
              <a:latin typeface="+mn-ea"/>
            </a:endParaRPr>
          </a:p>
          <a:p>
            <a:pPr marL="275035" lvl="1" indent="0">
              <a:buNone/>
            </a:pPr>
            <a:r>
              <a:rPr lang="zh-CN" altLang="en-US" sz="975" dirty="0">
                <a:latin typeface="+mn-ea"/>
              </a:rPr>
              <a:t>   最后得到三个式子：</a:t>
            </a:r>
            <a:endParaRPr lang="en-US" altLang="zh-CN" sz="975" dirty="0">
              <a:latin typeface="+mn-ea"/>
            </a:endParaRPr>
          </a:p>
          <a:p>
            <a:pPr marL="275035" lvl="1" indent="0">
              <a:buNone/>
            </a:pPr>
            <a:r>
              <a:rPr lang="en-US" altLang="zh-CN" sz="975" dirty="0">
                <a:latin typeface="+mn-ea"/>
              </a:rPr>
              <a:t>                  </a:t>
            </a:r>
            <a:r>
              <a:rPr lang="zh-CN" altLang="en-US" sz="975" dirty="0">
                <a:latin typeface="+mn-ea"/>
              </a:rPr>
              <a:t>类</a:t>
            </a:r>
            <a:r>
              <a:rPr lang="en-US" altLang="zh-CN" sz="975" dirty="0">
                <a:latin typeface="+mn-ea"/>
              </a:rPr>
              <a:t>1</a:t>
            </a:r>
            <a:r>
              <a:rPr lang="zh-CN" altLang="en-US" sz="975" dirty="0">
                <a:latin typeface="+mn-ea"/>
              </a:rPr>
              <a:t>：</a:t>
            </a:r>
            <a:endParaRPr lang="en-US" altLang="zh-CN" sz="975" dirty="0">
              <a:latin typeface="+mn-ea"/>
            </a:endParaRPr>
          </a:p>
        </p:txBody>
      </p:sp>
      <p:pic>
        <p:nvPicPr>
          <p:cNvPr id="71" name="图片 70"/>
          <p:cNvPicPr>
            <a:picLocks noChangeAspect="1"/>
          </p:cNvPicPr>
          <p:nvPr/>
        </p:nvPicPr>
        <p:blipFill rotWithShape="1">
          <a:blip r:embed="rId3"/>
          <a:srcRect t="3032" b="12968"/>
          <a:stretch/>
        </p:blipFill>
        <p:spPr>
          <a:xfrm>
            <a:off x="1761426" y="4501693"/>
            <a:ext cx="2025035" cy="412167"/>
          </a:xfrm>
          <a:prstGeom prst="rect">
            <a:avLst/>
          </a:prstGeom>
          <a:ln>
            <a:solidFill>
              <a:schemeClr val="accent2">
                <a:lumMod val="50000"/>
              </a:schemeClr>
            </a:solidFill>
          </a:ln>
        </p:spPr>
      </p:pic>
      <p:pic>
        <p:nvPicPr>
          <p:cNvPr id="72" name="图片 71"/>
          <p:cNvPicPr>
            <a:picLocks noChangeAspect="1"/>
          </p:cNvPicPr>
          <p:nvPr/>
        </p:nvPicPr>
        <p:blipFill>
          <a:blip r:embed="rId4"/>
          <a:stretch>
            <a:fillRect/>
          </a:stretch>
        </p:blipFill>
        <p:spPr>
          <a:xfrm>
            <a:off x="1988578" y="4983664"/>
            <a:ext cx="1278742" cy="196730"/>
          </a:xfrm>
          <a:prstGeom prst="rect">
            <a:avLst/>
          </a:prstGeom>
        </p:spPr>
      </p:pic>
      <p:pic>
        <p:nvPicPr>
          <p:cNvPr id="73" name="图片 72"/>
          <p:cNvPicPr>
            <a:picLocks noChangeAspect="1"/>
          </p:cNvPicPr>
          <p:nvPr/>
        </p:nvPicPr>
        <p:blipFill rotWithShape="1">
          <a:blip r:embed="rId5"/>
          <a:srcRect r="6027" b="73097"/>
          <a:stretch/>
        </p:blipFill>
        <p:spPr>
          <a:xfrm>
            <a:off x="1862250" y="5446929"/>
            <a:ext cx="1732000" cy="378609"/>
          </a:xfrm>
          <a:prstGeom prst="rect">
            <a:avLst/>
          </a:prstGeom>
        </p:spPr>
      </p:pic>
      <p:grpSp>
        <p:nvGrpSpPr>
          <p:cNvPr id="194" name="组合 193"/>
          <p:cNvGrpSpPr/>
          <p:nvPr/>
        </p:nvGrpSpPr>
        <p:grpSpPr>
          <a:xfrm>
            <a:off x="5063176" y="2065249"/>
            <a:ext cx="3755638" cy="3876396"/>
            <a:chOff x="6750901" y="1610666"/>
            <a:chExt cx="5007517" cy="5168527"/>
          </a:xfrm>
        </p:grpSpPr>
        <p:grpSp>
          <p:nvGrpSpPr>
            <p:cNvPr id="140" name="组合 139"/>
            <p:cNvGrpSpPr/>
            <p:nvPr/>
          </p:nvGrpSpPr>
          <p:grpSpPr>
            <a:xfrm>
              <a:off x="6750901" y="1610666"/>
              <a:ext cx="5007517" cy="3946124"/>
              <a:chOff x="6612960" y="2816702"/>
              <a:chExt cx="5150728" cy="4111645"/>
            </a:xfrm>
          </p:grpSpPr>
          <p:grpSp>
            <p:nvGrpSpPr>
              <p:cNvPr id="141" name="组合 140"/>
              <p:cNvGrpSpPr/>
              <p:nvPr/>
            </p:nvGrpSpPr>
            <p:grpSpPr>
              <a:xfrm>
                <a:off x="6612960" y="3815012"/>
                <a:ext cx="5087887" cy="2493943"/>
                <a:chOff x="5519936" y="3717455"/>
                <a:chExt cx="6616326" cy="3414476"/>
              </a:xfrm>
              <a:solidFill>
                <a:schemeClr val="accent1">
                  <a:lumMod val="60000"/>
                  <a:lumOff val="40000"/>
                </a:schemeClr>
              </a:solidFill>
            </p:grpSpPr>
            <p:grpSp>
              <p:nvGrpSpPr>
                <p:cNvPr id="152" name="组合 151"/>
                <p:cNvGrpSpPr/>
                <p:nvPr/>
              </p:nvGrpSpPr>
              <p:grpSpPr>
                <a:xfrm>
                  <a:off x="5519936" y="3717455"/>
                  <a:ext cx="6616326" cy="2664296"/>
                  <a:chOff x="5519936" y="1756156"/>
                  <a:chExt cx="6616326" cy="2664296"/>
                </a:xfrm>
                <a:grpFill/>
              </p:grpSpPr>
              <p:grpSp>
                <p:nvGrpSpPr>
                  <p:cNvPr id="156" name="组合 155"/>
                  <p:cNvGrpSpPr/>
                  <p:nvPr/>
                </p:nvGrpSpPr>
                <p:grpSpPr>
                  <a:xfrm>
                    <a:off x="5519936" y="1756156"/>
                    <a:ext cx="4153912" cy="2664296"/>
                    <a:chOff x="6252464" y="1668871"/>
                    <a:chExt cx="4653014" cy="2951596"/>
                  </a:xfrm>
                  <a:grpFill/>
                </p:grpSpPr>
                <p:sp>
                  <p:nvSpPr>
                    <p:cNvPr id="172" name="椭圆 171"/>
                    <p:cNvSpPr/>
                    <p:nvPr/>
                  </p:nvSpPr>
                  <p:spPr>
                    <a:xfrm>
                      <a:off x="9328831" y="4077072"/>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a:off x="10401422" y="4077147"/>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 name="组合 173"/>
                    <p:cNvGrpSpPr/>
                    <p:nvPr/>
                  </p:nvGrpSpPr>
                  <p:grpSpPr>
                    <a:xfrm>
                      <a:off x="6252464" y="1668871"/>
                      <a:ext cx="4400986" cy="2951596"/>
                      <a:chOff x="6252464" y="1668871"/>
                      <a:chExt cx="4400986" cy="2951596"/>
                    </a:xfrm>
                    <a:grpFill/>
                  </p:grpSpPr>
                  <p:sp>
                    <p:nvSpPr>
                      <p:cNvPr id="175" name="椭圆 174"/>
                      <p:cNvSpPr/>
                      <p:nvPr/>
                    </p:nvSpPr>
                    <p:spPr>
                      <a:xfrm>
                        <a:off x="8904312" y="1668871"/>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8288480" y="4116411"/>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9804156" y="2954047"/>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箭头连接符 177"/>
                      <p:cNvCxnSpPr>
                        <a:stCxn id="175" idx="4"/>
                        <a:endCxn id="176" idx="0"/>
                      </p:cNvCxnSpPr>
                      <p:nvPr/>
                    </p:nvCxnSpPr>
                    <p:spPr>
                      <a:xfrm flipH="1">
                        <a:off x="8540508" y="2172927"/>
                        <a:ext cx="615832" cy="1943484"/>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stCxn id="175" idx="4"/>
                      </p:cNvCxnSpPr>
                      <p:nvPr/>
                    </p:nvCxnSpPr>
                    <p:spPr>
                      <a:xfrm>
                        <a:off x="9156340" y="2172927"/>
                        <a:ext cx="849075" cy="781120"/>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77" idx="4"/>
                        <a:endCxn id="172" idx="0"/>
                      </p:cNvCxnSpPr>
                      <p:nvPr/>
                    </p:nvCxnSpPr>
                    <p:spPr>
                      <a:xfrm flipH="1">
                        <a:off x="9580859" y="3458103"/>
                        <a:ext cx="475325" cy="618969"/>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组合 180"/>
                      <p:cNvGrpSpPr/>
                      <p:nvPr/>
                    </p:nvGrpSpPr>
                    <p:grpSpPr>
                      <a:xfrm>
                        <a:off x="6252464" y="1700808"/>
                        <a:ext cx="4400986" cy="2376339"/>
                        <a:chOff x="6252464" y="1700808"/>
                        <a:chExt cx="4400986" cy="2376339"/>
                      </a:xfrm>
                      <a:grpFill/>
                    </p:grpSpPr>
                    <p:sp>
                      <p:nvSpPr>
                        <p:cNvPr id="182" name="椭圆 181"/>
                        <p:cNvSpPr/>
                        <p:nvPr/>
                      </p:nvSpPr>
                      <p:spPr>
                        <a:xfrm>
                          <a:off x="6888088" y="1700808"/>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3" name="组合 182"/>
                        <p:cNvGrpSpPr/>
                        <p:nvPr/>
                      </p:nvGrpSpPr>
                      <p:grpSpPr>
                        <a:xfrm>
                          <a:off x="6252464" y="2204864"/>
                          <a:ext cx="4400986" cy="1872283"/>
                          <a:chOff x="6252464" y="2204864"/>
                          <a:chExt cx="4400986" cy="1872283"/>
                        </a:xfrm>
                        <a:grpFill/>
                      </p:grpSpPr>
                      <p:cxnSp>
                        <p:nvCxnSpPr>
                          <p:cNvPr id="184" name="直接箭头连接符 183"/>
                          <p:cNvCxnSpPr/>
                          <p:nvPr/>
                        </p:nvCxnSpPr>
                        <p:spPr>
                          <a:xfrm flipH="1">
                            <a:off x="6528048" y="2232912"/>
                            <a:ext cx="612068" cy="957616"/>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2" idx="4"/>
                          </p:cNvCxnSpPr>
                          <p:nvPr/>
                        </p:nvCxnSpPr>
                        <p:spPr>
                          <a:xfrm>
                            <a:off x="7140116" y="2204864"/>
                            <a:ext cx="684076" cy="936104"/>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6252464" y="3206075"/>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7619316" y="3140968"/>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8" name="直接箭头连接符 187"/>
                          <p:cNvCxnSpPr>
                            <a:stCxn id="177" idx="4"/>
                            <a:endCxn id="173" idx="0"/>
                          </p:cNvCxnSpPr>
                          <p:nvPr/>
                        </p:nvCxnSpPr>
                        <p:spPr>
                          <a:xfrm>
                            <a:off x="10056184" y="3458103"/>
                            <a:ext cx="597266" cy="619044"/>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157" name="组合 156"/>
                  <p:cNvGrpSpPr/>
                  <p:nvPr/>
                </p:nvGrpSpPr>
                <p:grpSpPr>
                  <a:xfrm>
                    <a:off x="9818725" y="1756156"/>
                    <a:ext cx="2317537" cy="2516987"/>
                    <a:chOff x="9767747" y="1721129"/>
                    <a:chExt cx="2424973" cy="2634909"/>
                  </a:xfrm>
                  <a:grpFill/>
                </p:grpSpPr>
                <p:sp>
                  <p:nvSpPr>
                    <p:cNvPr id="158" name="椭圆 157"/>
                    <p:cNvSpPr/>
                    <p:nvPr/>
                  </p:nvSpPr>
                  <p:spPr>
                    <a:xfrm>
                      <a:off x="11688664" y="3851982"/>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p:cNvGrpSpPr/>
                    <p:nvPr/>
                  </p:nvGrpSpPr>
                  <p:grpSpPr>
                    <a:xfrm>
                      <a:off x="9767747" y="1721129"/>
                      <a:ext cx="2172945" cy="2634909"/>
                      <a:chOff x="9767747" y="1721129"/>
                      <a:chExt cx="2172945" cy="2634909"/>
                    </a:xfrm>
                    <a:grpFill/>
                  </p:grpSpPr>
                  <p:sp>
                    <p:nvSpPr>
                      <p:cNvPr id="160" name="椭圆 159"/>
                      <p:cNvSpPr/>
                      <p:nvPr/>
                    </p:nvSpPr>
                    <p:spPr>
                      <a:xfrm>
                        <a:off x="10619250" y="1721129"/>
                        <a:ext cx="493143" cy="49002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10019775" y="2697497"/>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1329206" y="2697497"/>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9767747" y="3851982"/>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10451957" y="3851982"/>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11077178" y="3841192"/>
                        <a:ext cx="504056" cy="50405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箭头连接符 165"/>
                      <p:cNvCxnSpPr>
                        <a:stCxn id="160" idx="4"/>
                        <a:endCxn id="161" idx="0"/>
                      </p:cNvCxnSpPr>
                      <p:nvPr/>
                    </p:nvCxnSpPr>
                    <p:spPr>
                      <a:xfrm flipH="1">
                        <a:off x="10271803" y="2211149"/>
                        <a:ext cx="594019" cy="486348"/>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60" idx="4"/>
                        <a:endCxn id="162" idx="0"/>
                      </p:cNvCxnSpPr>
                      <p:nvPr/>
                    </p:nvCxnSpPr>
                    <p:spPr>
                      <a:xfrm>
                        <a:off x="10865822" y="2211149"/>
                        <a:ext cx="715412" cy="486348"/>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61" idx="4"/>
                        <a:endCxn id="163" idx="0"/>
                      </p:cNvCxnSpPr>
                      <p:nvPr/>
                    </p:nvCxnSpPr>
                    <p:spPr>
                      <a:xfrm flipH="1">
                        <a:off x="10019775" y="3201553"/>
                        <a:ext cx="252028" cy="650429"/>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61" idx="4"/>
                        <a:endCxn id="164" idx="0"/>
                      </p:cNvCxnSpPr>
                      <p:nvPr/>
                    </p:nvCxnSpPr>
                    <p:spPr>
                      <a:xfrm>
                        <a:off x="10271803" y="3201553"/>
                        <a:ext cx="432182" cy="650429"/>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a:stCxn id="162" idx="4"/>
                        <a:endCxn id="165" idx="0"/>
                      </p:cNvCxnSpPr>
                      <p:nvPr/>
                    </p:nvCxnSpPr>
                    <p:spPr>
                      <a:xfrm flipH="1">
                        <a:off x="11329206" y="3201553"/>
                        <a:ext cx="252028" cy="639639"/>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162" idx="4"/>
                        <a:endCxn id="158" idx="0"/>
                      </p:cNvCxnSpPr>
                      <p:nvPr/>
                    </p:nvCxnSpPr>
                    <p:spPr>
                      <a:xfrm>
                        <a:off x="11581234" y="3201553"/>
                        <a:ext cx="359458" cy="650429"/>
                      </a:xfrm>
                      <a:prstGeom prst="straightConnector1">
                        <a:avLst/>
                      </a:prstGeom>
                      <a:grpFill/>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53" name="文本框 152"/>
                <p:cNvSpPr txBox="1"/>
                <p:nvPr/>
              </p:nvSpPr>
              <p:spPr>
                <a:xfrm>
                  <a:off x="5744091" y="6264442"/>
                  <a:ext cx="1493673" cy="702487"/>
                </a:xfrm>
                <a:prstGeom prst="rect">
                  <a:avLst/>
                </a:prstGeom>
                <a:grpFill/>
                <a:ln>
                  <a:solidFill>
                    <a:srgbClr val="00B0F0"/>
                  </a:solidFill>
                </a:ln>
              </p:spPr>
              <p:txBody>
                <a:bodyPr wrap="square" rtlCol="0">
                  <a:spAutoFit/>
                </a:bodyPr>
                <a:lstStyle/>
                <a:p>
                  <a:r>
                    <a:rPr lang="en-US" altLang="zh-CN" dirty="0" smtClean="0"/>
                    <a:t>Tree 1</a:t>
                  </a:r>
                  <a:endParaRPr lang="zh-CN" altLang="en-US" dirty="0"/>
                </a:p>
              </p:txBody>
            </p:sp>
            <p:sp>
              <p:nvSpPr>
                <p:cNvPr id="154" name="文本框 153"/>
                <p:cNvSpPr txBox="1"/>
                <p:nvPr/>
              </p:nvSpPr>
              <p:spPr>
                <a:xfrm>
                  <a:off x="7872346" y="6429445"/>
                  <a:ext cx="1576507" cy="702486"/>
                </a:xfrm>
                <a:prstGeom prst="rect">
                  <a:avLst/>
                </a:prstGeom>
                <a:grpFill/>
                <a:ln>
                  <a:solidFill>
                    <a:srgbClr val="00B0F0"/>
                  </a:solidFill>
                </a:ln>
              </p:spPr>
              <p:txBody>
                <a:bodyPr wrap="square" rtlCol="0">
                  <a:spAutoFit/>
                </a:bodyPr>
                <a:lstStyle/>
                <a:p>
                  <a:r>
                    <a:rPr lang="en-US" altLang="zh-CN" dirty="0" smtClean="0"/>
                    <a:t>Tree 2</a:t>
                  </a:r>
                  <a:endParaRPr lang="zh-CN" altLang="en-US" dirty="0"/>
                </a:p>
              </p:txBody>
            </p:sp>
            <p:sp>
              <p:nvSpPr>
                <p:cNvPr id="155" name="文本框 154"/>
                <p:cNvSpPr txBox="1"/>
                <p:nvPr/>
              </p:nvSpPr>
              <p:spPr>
                <a:xfrm>
                  <a:off x="10423973" y="6407401"/>
                  <a:ext cx="1712289" cy="702486"/>
                </a:xfrm>
                <a:prstGeom prst="rect">
                  <a:avLst/>
                </a:prstGeom>
                <a:grpFill/>
                <a:ln>
                  <a:solidFill>
                    <a:srgbClr val="00B0F0"/>
                  </a:solidFill>
                </a:ln>
              </p:spPr>
              <p:txBody>
                <a:bodyPr wrap="square" rtlCol="0">
                  <a:spAutoFit/>
                </a:bodyPr>
                <a:lstStyle/>
                <a:p>
                  <a:r>
                    <a:rPr lang="en-US" altLang="zh-CN" dirty="0" smtClean="0"/>
                    <a:t>Tree 3</a:t>
                  </a:r>
                  <a:endParaRPr lang="zh-CN" altLang="en-US" dirty="0"/>
                </a:p>
              </p:txBody>
            </p:sp>
          </p:grpSp>
          <p:grpSp>
            <p:nvGrpSpPr>
              <p:cNvPr id="142" name="组合 141"/>
              <p:cNvGrpSpPr/>
              <p:nvPr/>
            </p:nvGrpSpPr>
            <p:grpSpPr>
              <a:xfrm>
                <a:off x="6749404" y="2816702"/>
                <a:ext cx="2076374" cy="907032"/>
                <a:chOff x="6749404" y="2816702"/>
                <a:chExt cx="2076374" cy="907032"/>
              </a:xfrm>
            </p:grpSpPr>
            <p:sp>
              <p:nvSpPr>
                <p:cNvPr id="150" name="下箭头 149"/>
                <p:cNvSpPr/>
                <p:nvPr/>
              </p:nvSpPr>
              <p:spPr>
                <a:xfrm>
                  <a:off x="7314690" y="3291686"/>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p:cNvSpPr txBox="1"/>
                <p:nvPr/>
              </p:nvSpPr>
              <p:spPr>
                <a:xfrm flipH="1">
                  <a:off x="6749404" y="2816702"/>
                  <a:ext cx="2076374" cy="513098"/>
                </a:xfrm>
                <a:prstGeom prst="rect">
                  <a:avLst/>
                </a:prstGeom>
                <a:noFill/>
                <a:ln>
                  <a:solidFill>
                    <a:srgbClr val="00B0F0"/>
                  </a:solidFill>
                </a:ln>
              </p:spPr>
              <p:txBody>
                <a:bodyPr wrap="square" rtlCol="0">
                  <a:spAutoFit/>
                </a:bodyPr>
                <a:lstStyle/>
                <a:p>
                  <a:r>
                    <a:rPr lang="zh-CN" altLang="en-US" dirty="0" smtClean="0"/>
                    <a:t>新样例：</a:t>
                  </a:r>
                  <a:r>
                    <a:rPr lang="en-US" altLang="zh-CN" b="1" dirty="0" smtClean="0"/>
                    <a:t>x1</a:t>
                  </a:r>
                  <a:endParaRPr lang="zh-CN" altLang="en-US" b="1" dirty="0"/>
                </a:p>
              </p:txBody>
            </p:sp>
          </p:grpSp>
          <p:grpSp>
            <p:nvGrpSpPr>
              <p:cNvPr id="143" name="组合 142"/>
              <p:cNvGrpSpPr/>
              <p:nvPr/>
            </p:nvGrpSpPr>
            <p:grpSpPr>
              <a:xfrm>
                <a:off x="6994642" y="6171909"/>
                <a:ext cx="4769046" cy="756438"/>
                <a:chOff x="6994642" y="6171909"/>
                <a:chExt cx="4769046" cy="756438"/>
              </a:xfrm>
            </p:grpSpPr>
            <p:cxnSp>
              <p:nvCxnSpPr>
                <p:cNvPr id="144" name="直接箭头连接符 143"/>
                <p:cNvCxnSpPr>
                  <a:stCxn id="153" idx="2"/>
                </p:cNvCxnSpPr>
                <p:nvPr/>
              </p:nvCxnSpPr>
              <p:spPr>
                <a:xfrm>
                  <a:off x="7359642" y="6188436"/>
                  <a:ext cx="35714" cy="37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9070938" y="6171909"/>
                  <a:ext cx="0" cy="39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11081620" y="6348487"/>
                  <a:ext cx="0" cy="216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6994642" y="6378613"/>
                  <a:ext cx="1062298" cy="513098"/>
                </a:xfrm>
                <a:prstGeom prst="rect">
                  <a:avLst/>
                </a:prstGeom>
                <a:noFill/>
              </p:spPr>
              <p:txBody>
                <a:bodyPr wrap="none" rtlCol="0">
                  <a:spAutoFit/>
                </a:bodyPr>
                <a:lstStyle/>
                <a:p>
                  <a:r>
                    <a:rPr lang="en-US" altLang="zh-CN" dirty="0" smtClean="0"/>
                    <a:t>f1(x1)</a:t>
                  </a:r>
                  <a:endParaRPr lang="zh-CN" altLang="en-US" dirty="0"/>
                </a:p>
              </p:txBody>
            </p:sp>
            <p:sp>
              <p:nvSpPr>
                <p:cNvPr id="148" name="文本框 147"/>
                <p:cNvSpPr txBox="1"/>
                <p:nvPr/>
              </p:nvSpPr>
              <p:spPr>
                <a:xfrm>
                  <a:off x="8724901" y="6402807"/>
                  <a:ext cx="1062298" cy="513098"/>
                </a:xfrm>
                <a:prstGeom prst="rect">
                  <a:avLst/>
                </a:prstGeom>
                <a:noFill/>
              </p:spPr>
              <p:txBody>
                <a:bodyPr wrap="none" rtlCol="0">
                  <a:spAutoFit/>
                </a:bodyPr>
                <a:lstStyle/>
                <a:p>
                  <a:r>
                    <a:rPr lang="en-US" altLang="zh-CN" dirty="0" smtClean="0"/>
                    <a:t>f2(x1)</a:t>
                  </a:r>
                  <a:endParaRPr lang="zh-CN" altLang="en-US" dirty="0"/>
                </a:p>
              </p:txBody>
            </p:sp>
            <p:sp>
              <p:nvSpPr>
                <p:cNvPr id="149" name="文本框 148"/>
                <p:cNvSpPr txBox="1"/>
                <p:nvPr/>
              </p:nvSpPr>
              <p:spPr>
                <a:xfrm>
                  <a:off x="10701390" y="6415249"/>
                  <a:ext cx="1062298" cy="513098"/>
                </a:xfrm>
                <a:prstGeom prst="rect">
                  <a:avLst/>
                </a:prstGeom>
                <a:noFill/>
              </p:spPr>
              <p:txBody>
                <a:bodyPr wrap="none" rtlCol="0">
                  <a:spAutoFit/>
                </a:bodyPr>
                <a:lstStyle/>
                <a:p>
                  <a:r>
                    <a:rPr lang="en-US" altLang="zh-CN" dirty="0" smtClean="0"/>
                    <a:t>f3(x1)</a:t>
                  </a:r>
                  <a:endParaRPr lang="zh-CN" altLang="en-US" dirty="0"/>
                </a:p>
              </p:txBody>
            </p:sp>
          </p:grpSp>
        </p:grpSp>
        <p:grpSp>
          <p:nvGrpSpPr>
            <p:cNvPr id="193" name="组合 192"/>
            <p:cNvGrpSpPr/>
            <p:nvPr/>
          </p:nvGrpSpPr>
          <p:grpSpPr>
            <a:xfrm>
              <a:off x="7175128" y="5413857"/>
              <a:ext cx="3905228" cy="1365336"/>
              <a:chOff x="7175128" y="5413857"/>
              <a:chExt cx="3905228" cy="1365336"/>
            </a:xfrm>
          </p:grpSpPr>
          <p:grpSp>
            <p:nvGrpSpPr>
              <p:cNvPr id="191" name="组合 190"/>
              <p:cNvGrpSpPr/>
              <p:nvPr/>
            </p:nvGrpSpPr>
            <p:grpSpPr>
              <a:xfrm>
                <a:off x="8160203" y="5704917"/>
                <a:ext cx="2691334" cy="1074276"/>
                <a:chOff x="8160203" y="5704917"/>
                <a:chExt cx="2691334" cy="1074276"/>
              </a:xfrm>
            </p:grpSpPr>
            <p:sp>
              <p:nvSpPr>
                <p:cNvPr id="189" name="下箭头 188"/>
                <p:cNvSpPr/>
                <p:nvPr/>
              </p:nvSpPr>
              <p:spPr>
                <a:xfrm>
                  <a:off x="8968247" y="5704917"/>
                  <a:ext cx="280024" cy="4146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8160203" y="6286751"/>
                  <a:ext cx="2691334" cy="492442"/>
                </a:xfrm>
                <a:prstGeom prst="rect">
                  <a:avLst/>
                </a:prstGeom>
                <a:solidFill>
                  <a:schemeClr val="accent1">
                    <a:lumMod val="20000"/>
                    <a:lumOff val="80000"/>
                  </a:schemeClr>
                </a:solidFill>
              </p:spPr>
              <p:txBody>
                <a:bodyPr wrap="none" rtlCol="0">
                  <a:spAutoFit/>
                </a:bodyPr>
                <a:lstStyle/>
                <a:p>
                  <a:r>
                    <a:rPr lang="zh-CN" altLang="en-US" dirty="0" smtClean="0"/>
                    <a:t>属于</a:t>
                  </a:r>
                  <a:r>
                    <a:rPr lang="en-US" altLang="zh-CN" dirty="0" smtClean="0"/>
                    <a:t>c</a:t>
                  </a:r>
                  <a:r>
                    <a:rPr lang="zh-CN" altLang="en-US" dirty="0" smtClean="0"/>
                    <a:t>类的概率</a:t>
                  </a:r>
                  <a:r>
                    <a:rPr lang="en-US" altLang="zh-CN" dirty="0" smtClean="0"/>
                    <a:t>:Pc</a:t>
                  </a:r>
                </a:p>
              </p:txBody>
            </p:sp>
          </p:grpSp>
          <p:sp>
            <p:nvSpPr>
              <p:cNvPr id="192" name="右大括号 191"/>
              <p:cNvSpPr/>
              <p:nvPr/>
            </p:nvSpPr>
            <p:spPr>
              <a:xfrm rot="5400000">
                <a:off x="8837100" y="3751885"/>
                <a:ext cx="581283" cy="39052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Tree>
    <p:extLst>
      <p:ext uri="{BB962C8B-B14F-4D97-AF65-F5344CB8AC3E}">
        <p14:creationId xmlns:p14="http://schemas.microsoft.com/office/powerpoint/2010/main" val="3596377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68313" y="1412875"/>
            <a:ext cx="2232025" cy="576263"/>
          </a:xfrm>
        </p:spPr>
        <p:txBody>
          <a:bodyPr/>
          <a:lstStyle/>
          <a:p>
            <a:r>
              <a:rPr lang="en-US" altLang="zh-CN" sz="3600" b="0" smtClean="0"/>
              <a:t>Example</a:t>
            </a:r>
            <a:endParaRPr lang="zh-CN" altLang="en-US" sz="3600" b="0" smtClean="0"/>
          </a:p>
        </p:txBody>
      </p:sp>
      <p:pic>
        <p:nvPicPr>
          <p:cNvPr id="11267" name="内容占位符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476375" y="2205038"/>
            <a:ext cx="5551488" cy="3629025"/>
          </a:xfrm>
        </p:spPr>
      </p:pic>
    </p:spTree>
    <p:extLst>
      <p:ext uri="{BB962C8B-B14F-4D97-AF65-F5344CB8AC3E}">
        <p14:creationId xmlns:p14="http://schemas.microsoft.com/office/powerpoint/2010/main" val="24295091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多分类</a:t>
            </a:r>
          </a:p>
        </p:txBody>
      </p:sp>
      <p:sp>
        <p:nvSpPr>
          <p:cNvPr id="3" name="内容占位符 2"/>
          <p:cNvSpPr>
            <a:spLocks noGrp="1"/>
          </p:cNvSpPr>
          <p:nvPr>
            <p:ph idx="1"/>
          </p:nvPr>
        </p:nvSpPr>
        <p:spPr>
          <a:xfrm>
            <a:off x="580183" y="2015537"/>
            <a:ext cx="8153400" cy="3477834"/>
          </a:xfrm>
        </p:spPr>
        <p:txBody>
          <a:bodyPr/>
          <a:lstStyle/>
          <a:p>
            <a:r>
              <a:rPr lang="en-US" altLang="zh-CN" sz="1350" dirty="0"/>
              <a:t>Iris</a:t>
            </a:r>
            <a:r>
              <a:rPr lang="zh-CN" altLang="en-US" sz="1350" dirty="0"/>
              <a:t>数据集下鸢尾花的数据</a:t>
            </a:r>
            <a:endParaRPr lang="en-US" altLang="zh-CN" sz="1350" dirty="0"/>
          </a:p>
          <a:p>
            <a:r>
              <a:rPr lang="zh-CN" altLang="en-US" sz="1350" dirty="0"/>
              <a:t>三分类问题：山鸢尾，杂色鸢尾，维吉尼亚鸢尾</a:t>
            </a:r>
            <a:endParaRPr lang="en-US" altLang="zh-CN" sz="1350" dirty="0"/>
          </a:p>
          <a:p>
            <a:r>
              <a:rPr lang="zh-CN" altLang="en-US" sz="1350" dirty="0"/>
              <a:t>用三维向量来标志样本的</a:t>
            </a:r>
            <a:r>
              <a:rPr lang="en-US" altLang="zh-CN" sz="1350" dirty="0"/>
              <a:t>label</a:t>
            </a:r>
            <a:r>
              <a:rPr lang="zh-CN" altLang="en-US" sz="1350" dirty="0"/>
              <a:t>：</a:t>
            </a:r>
            <a:endParaRPr lang="en-US" altLang="zh-CN" sz="1350" dirty="0"/>
          </a:p>
          <a:p>
            <a:pPr lvl="1"/>
            <a:r>
              <a:rPr lang="en-US" altLang="zh-CN" sz="1125" dirty="0"/>
              <a:t>[1,0,0]</a:t>
            </a:r>
            <a:r>
              <a:rPr lang="zh-CN" altLang="en-US" sz="1125" dirty="0"/>
              <a:t>山鸢尾； </a:t>
            </a:r>
            <a:r>
              <a:rPr lang="en-US" altLang="zh-CN" sz="1125" dirty="0"/>
              <a:t>[0,1,0] </a:t>
            </a:r>
            <a:r>
              <a:rPr lang="zh-CN" altLang="en-US" sz="1125" dirty="0"/>
              <a:t>杂色鸢尾</a:t>
            </a:r>
            <a:r>
              <a:rPr lang="en-US" altLang="zh-CN" sz="1125" dirty="0"/>
              <a:t> </a:t>
            </a:r>
            <a:r>
              <a:rPr lang="zh-CN" altLang="en-US" sz="1125" dirty="0"/>
              <a:t>；</a:t>
            </a:r>
            <a:r>
              <a:rPr lang="en-US" altLang="zh-CN" sz="1125" dirty="0"/>
              <a:t>[0,0,1]</a:t>
            </a:r>
            <a:r>
              <a:rPr lang="zh-CN" altLang="en-US" sz="1125" dirty="0"/>
              <a:t>维吉尼亚鸢尾</a:t>
            </a:r>
            <a:endParaRPr lang="en-US" altLang="zh-CN" sz="1125" dirty="0"/>
          </a:p>
          <a:p>
            <a:r>
              <a:rPr lang="zh-CN" altLang="en-US" sz="1350" dirty="0"/>
              <a:t>构建树：找到最优特征以及特征值</a:t>
            </a:r>
            <a:endParaRPr lang="en-US" altLang="zh-CN" sz="1350" dirty="0"/>
          </a:p>
          <a:p>
            <a:pPr lvl="1"/>
            <a:endParaRPr lang="en-US" altLang="zh-CN" sz="1125" dirty="0"/>
          </a:p>
          <a:p>
            <a:pPr lvl="1"/>
            <a:endParaRPr lang="en-US" altLang="zh-CN" sz="1125" dirty="0"/>
          </a:p>
          <a:p>
            <a:pPr lvl="1"/>
            <a:endParaRPr lang="en-US" altLang="zh-CN" sz="1125" dirty="0"/>
          </a:p>
          <a:p>
            <a:pPr lvl="1"/>
            <a:endParaRPr lang="en-US" altLang="zh-CN" sz="1125" dirty="0" smtClean="0"/>
          </a:p>
          <a:p>
            <a:pPr lvl="1"/>
            <a:endParaRPr lang="en-US" altLang="zh-CN" sz="1125" dirty="0"/>
          </a:p>
          <a:p>
            <a:pPr lvl="1"/>
            <a:endParaRPr lang="en-US" altLang="zh-CN" sz="1125" dirty="0"/>
          </a:p>
          <a:p>
            <a:pPr lvl="1"/>
            <a:endParaRPr lang="en-US" altLang="zh-CN" sz="1125" dirty="0"/>
          </a:p>
          <a:p>
            <a:pPr marL="275035" lvl="1" indent="0">
              <a:buNone/>
            </a:pPr>
            <a:endParaRPr lang="en-US" altLang="zh-CN" sz="1125" dirty="0"/>
          </a:p>
          <a:p>
            <a:pPr lvl="1"/>
            <a:r>
              <a:rPr lang="zh-CN" altLang="en-US" sz="1125" dirty="0"/>
              <a:t>计算</a:t>
            </a:r>
            <a:r>
              <a:rPr lang="en-US" altLang="zh-CN" sz="1125" dirty="0"/>
              <a:t>A,B</a:t>
            </a:r>
            <a:r>
              <a:rPr lang="zh-CN" altLang="en-US" sz="1125" dirty="0"/>
              <a:t>分类的样本均值：</a:t>
            </a:r>
            <a:r>
              <a:rPr lang="en-US" altLang="zh-CN" sz="1125" dirty="0"/>
              <a:t>A=1,  B=0.2</a:t>
            </a:r>
          </a:p>
          <a:p>
            <a:pPr lvl="1"/>
            <a:r>
              <a:rPr lang="zh-CN" altLang="en-US" sz="1125" dirty="0"/>
              <a:t>最对所有的样本计算每个特征值的损失函数的值</a:t>
            </a:r>
            <a:r>
              <a:rPr lang="zh-CN" altLang="en-US" sz="1125" dirty="0">
                <a:sym typeface="Wingdings" panose="05000000000000000000" pitchFamily="2" charset="2"/>
              </a:rPr>
              <a:t> ： ∑（第一位</a:t>
            </a:r>
            <a:r>
              <a:rPr lang="en-US" altLang="zh-CN" sz="1125" dirty="0">
                <a:sym typeface="Wingdings" panose="05000000000000000000" pitchFamily="2" charset="2"/>
              </a:rPr>
              <a:t>label</a:t>
            </a:r>
            <a:r>
              <a:rPr lang="zh-CN" altLang="en-US" sz="1125" dirty="0">
                <a:sym typeface="Wingdings" panose="05000000000000000000" pitchFamily="2" charset="2"/>
              </a:rPr>
              <a:t>值 </a:t>
            </a:r>
            <a:r>
              <a:rPr lang="en-US" altLang="zh-CN" sz="1125" dirty="0">
                <a:sym typeface="Wingdings" panose="05000000000000000000" pitchFamily="2" charset="2"/>
              </a:rPr>
              <a:t>– </a:t>
            </a:r>
            <a:r>
              <a:rPr lang="zh-CN" altLang="en-US" sz="1125" dirty="0">
                <a:sym typeface="Wingdings" panose="05000000000000000000" pitchFamily="2" charset="2"/>
              </a:rPr>
              <a:t>该分类均值）</a:t>
            </a:r>
            <a:r>
              <a:rPr lang="en-US" altLang="zh-CN" sz="1125" dirty="0">
                <a:sym typeface="Wingdings" panose="05000000000000000000" pitchFamily="2" charset="2"/>
              </a:rPr>
              <a:t>^2  = 0.8</a:t>
            </a:r>
          </a:p>
          <a:p>
            <a:pPr lvl="1">
              <a:buFont typeface="Wingdings" panose="05000000000000000000" pitchFamily="2" charset="2"/>
              <a:buChar char="u"/>
            </a:pPr>
            <a:r>
              <a:rPr lang="zh-CN" altLang="en-US" sz="1125" dirty="0">
                <a:sym typeface="Wingdings" panose="05000000000000000000" pitchFamily="2" charset="2"/>
              </a:rPr>
              <a:t>计算下一个特征值的损失值</a:t>
            </a:r>
            <a:r>
              <a:rPr lang="en-US" altLang="zh-CN" sz="1125" dirty="0">
                <a:sym typeface="Wingdings" panose="05000000000000000000" pitchFamily="2" charset="2"/>
              </a:rPr>
              <a:t>—&gt;</a:t>
            </a:r>
            <a:r>
              <a:rPr lang="zh-CN" altLang="en-US" sz="1125" dirty="0">
                <a:sym typeface="Wingdings" panose="05000000000000000000" pitchFamily="2" charset="2"/>
              </a:rPr>
              <a:t>找到最优特征值</a:t>
            </a:r>
            <a:endParaRPr lang="en-US" altLang="zh-CN" sz="1125" dirty="0">
              <a:sym typeface="Wingdings" panose="05000000000000000000" pitchFamily="2" charset="2"/>
            </a:endParaRPr>
          </a:p>
          <a:p>
            <a:pPr lvl="1">
              <a:buFont typeface="Wingdings" panose="05000000000000000000" pitchFamily="2" charset="2"/>
              <a:buChar char="u"/>
            </a:pPr>
            <a:r>
              <a:rPr lang="zh-CN" altLang="en-US" sz="1125" dirty="0">
                <a:sym typeface="Wingdings" panose="05000000000000000000" pitchFamily="2" charset="2"/>
              </a:rPr>
              <a:t>遍历所有特征的所有特征值</a:t>
            </a:r>
            <a:endParaRPr lang="zh-CN" altLang="en-US" sz="1125" dirty="0"/>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70</a:t>
            </a:fld>
            <a:endParaRPr lang="zh-CN" altLang="en-US" dirty="0"/>
          </a:p>
        </p:txBody>
      </p:sp>
      <p:pic>
        <p:nvPicPr>
          <p:cNvPr id="5" name="图片 4"/>
          <p:cNvPicPr>
            <a:picLocks noChangeAspect="1"/>
          </p:cNvPicPr>
          <p:nvPr/>
        </p:nvPicPr>
        <p:blipFill>
          <a:blip r:embed="rId3"/>
          <a:stretch>
            <a:fillRect/>
          </a:stretch>
        </p:blipFill>
        <p:spPr>
          <a:xfrm>
            <a:off x="4544244" y="2078850"/>
            <a:ext cx="4512721" cy="1944216"/>
          </a:xfrm>
          <a:prstGeom prst="rect">
            <a:avLst/>
          </a:prstGeom>
        </p:spPr>
      </p:pic>
      <p:grpSp>
        <p:nvGrpSpPr>
          <p:cNvPr id="24" name="组合 23"/>
          <p:cNvGrpSpPr/>
          <p:nvPr/>
        </p:nvGrpSpPr>
        <p:grpSpPr>
          <a:xfrm>
            <a:off x="666520" y="3429001"/>
            <a:ext cx="3247866" cy="1389976"/>
            <a:chOff x="888692" y="3429000"/>
            <a:chExt cx="4330489" cy="1853300"/>
          </a:xfrm>
        </p:grpSpPr>
        <p:grpSp>
          <p:nvGrpSpPr>
            <p:cNvPr id="22" name="组合 21"/>
            <p:cNvGrpSpPr/>
            <p:nvPr/>
          </p:nvGrpSpPr>
          <p:grpSpPr>
            <a:xfrm>
              <a:off x="1322713" y="3429000"/>
              <a:ext cx="2328647" cy="1853300"/>
              <a:chOff x="695400" y="3581539"/>
              <a:chExt cx="2328647" cy="1853300"/>
            </a:xfrm>
          </p:grpSpPr>
          <p:grpSp>
            <p:nvGrpSpPr>
              <p:cNvPr id="20" name="组合 19"/>
              <p:cNvGrpSpPr/>
              <p:nvPr/>
            </p:nvGrpSpPr>
            <p:grpSpPr>
              <a:xfrm>
                <a:off x="695400" y="3581539"/>
                <a:ext cx="2328647" cy="1279098"/>
                <a:chOff x="668122" y="3710013"/>
                <a:chExt cx="2328647" cy="1279098"/>
              </a:xfrm>
            </p:grpSpPr>
            <p:sp>
              <p:nvSpPr>
                <p:cNvPr id="8" name="椭圆 7"/>
                <p:cNvSpPr/>
                <p:nvPr/>
              </p:nvSpPr>
              <p:spPr>
                <a:xfrm>
                  <a:off x="1631504" y="3717032"/>
                  <a:ext cx="336416" cy="318950"/>
                </a:xfrm>
                <a:prstGeom prst="ellipse">
                  <a:avLst/>
                </a:prstGeom>
                <a:solidFill>
                  <a:schemeClr val="accent1">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668122" y="3710013"/>
                  <a:ext cx="2328647" cy="1279098"/>
                  <a:chOff x="668122" y="3710013"/>
                  <a:chExt cx="2328647" cy="1279098"/>
                </a:xfrm>
              </p:grpSpPr>
              <p:cxnSp>
                <p:nvCxnSpPr>
                  <p:cNvPr id="13" name="直接箭头连接符 12"/>
                  <p:cNvCxnSpPr>
                    <a:endCxn id="10" idx="1"/>
                  </p:cNvCxnSpPr>
                  <p:nvPr/>
                </p:nvCxnSpPr>
                <p:spPr>
                  <a:xfrm>
                    <a:off x="1799742" y="4077827"/>
                    <a:ext cx="393285" cy="63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668122" y="3710013"/>
                    <a:ext cx="2328647" cy="1279098"/>
                    <a:chOff x="668122" y="3709365"/>
                    <a:chExt cx="2328647" cy="1279098"/>
                  </a:xfrm>
                </p:grpSpPr>
                <p:sp>
                  <p:nvSpPr>
                    <p:cNvPr id="9" name="椭圆 8"/>
                    <p:cNvSpPr/>
                    <p:nvPr/>
                  </p:nvSpPr>
                  <p:spPr>
                    <a:xfrm>
                      <a:off x="1207278" y="4669514"/>
                      <a:ext cx="336416" cy="318949"/>
                    </a:xfrm>
                    <a:prstGeom prst="ellipse">
                      <a:avLst/>
                    </a:prstGeom>
                    <a:solidFill>
                      <a:schemeClr val="accent1">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a:t>
                      </a:r>
                      <a:endParaRPr lang="zh-CN" altLang="en-US" dirty="0"/>
                    </a:p>
                  </p:txBody>
                </p:sp>
                <p:grpSp>
                  <p:nvGrpSpPr>
                    <p:cNvPr id="16" name="组合 15"/>
                    <p:cNvGrpSpPr/>
                    <p:nvPr/>
                  </p:nvGrpSpPr>
                  <p:grpSpPr>
                    <a:xfrm>
                      <a:off x="668122" y="3709365"/>
                      <a:ext cx="2328647" cy="1279098"/>
                      <a:chOff x="675634" y="3690409"/>
                      <a:chExt cx="2328647" cy="1279098"/>
                    </a:xfrm>
                  </p:grpSpPr>
                  <p:sp>
                    <p:nvSpPr>
                      <p:cNvPr id="10" name="椭圆 9"/>
                      <p:cNvSpPr/>
                      <p:nvPr/>
                    </p:nvSpPr>
                    <p:spPr>
                      <a:xfrm>
                        <a:off x="2151272" y="4650558"/>
                        <a:ext cx="336416" cy="318949"/>
                      </a:xfrm>
                      <a:prstGeom prst="ellipse">
                        <a:avLst/>
                      </a:prstGeom>
                      <a:solidFill>
                        <a:schemeClr val="accent1">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cxnSp>
                    <p:nvCxnSpPr>
                      <p:cNvPr id="11" name="直接箭头连接符 10"/>
                      <p:cNvCxnSpPr>
                        <a:stCxn id="8" idx="4"/>
                        <a:endCxn id="9" idx="0"/>
                      </p:cNvCxnSpPr>
                      <p:nvPr/>
                    </p:nvCxnSpPr>
                    <p:spPr>
                      <a:xfrm flipH="1">
                        <a:off x="1375486" y="4035982"/>
                        <a:ext cx="424226" cy="633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75634" y="3690409"/>
                        <a:ext cx="1240286" cy="369332"/>
                      </a:xfrm>
                      <a:prstGeom prst="rect">
                        <a:avLst/>
                      </a:prstGeom>
                      <a:noFill/>
                    </p:spPr>
                    <p:txBody>
                      <a:bodyPr wrap="square" rtlCol="0">
                        <a:spAutoFit/>
                      </a:bodyPr>
                      <a:lstStyle/>
                      <a:p>
                        <a:r>
                          <a:rPr lang="zh-CN" altLang="en-US" sz="1200" dirty="0"/>
                          <a:t>花萼长度</a:t>
                        </a:r>
                      </a:p>
                    </p:txBody>
                  </p:sp>
                  <p:sp>
                    <p:nvSpPr>
                      <p:cNvPr id="15" name="文本框 14"/>
                      <p:cNvSpPr txBox="1"/>
                      <p:nvPr/>
                    </p:nvSpPr>
                    <p:spPr>
                      <a:xfrm>
                        <a:off x="783019" y="4139218"/>
                        <a:ext cx="769869" cy="369332"/>
                      </a:xfrm>
                      <a:prstGeom prst="rect">
                        <a:avLst/>
                      </a:prstGeom>
                      <a:noFill/>
                    </p:spPr>
                    <p:txBody>
                      <a:bodyPr wrap="none" rtlCol="0">
                        <a:spAutoFit/>
                      </a:bodyPr>
                      <a:lstStyle/>
                      <a:p>
                        <a:r>
                          <a:rPr lang="zh-CN" altLang="en-US" sz="1200" dirty="0"/>
                          <a:t>小于</a:t>
                        </a:r>
                        <a:r>
                          <a:rPr lang="en-US" altLang="zh-CN" sz="1200" dirty="0"/>
                          <a:t>5</a:t>
                        </a:r>
                        <a:endParaRPr lang="zh-CN" altLang="en-US" sz="1200" dirty="0"/>
                      </a:p>
                    </p:txBody>
                  </p:sp>
                  <p:sp>
                    <p:nvSpPr>
                      <p:cNvPr id="17" name="文本框 16"/>
                      <p:cNvSpPr txBox="1"/>
                      <p:nvPr/>
                    </p:nvSpPr>
                    <p:spPr>
                      <a:xfrm>
                        <a:off x="1824042" y="4111685"/>
                        <a:ext cx="1180239" cy="369332"/>
                      </a:xfrm>
                      <a:prstGeom prst="rect">
                        <a:avLst/>
                      </a:prstGeom>
                      <a:noFill/>
                    </p:spPr>
                    <p:txBody>
                      <a:bodyPr wrap="none" rtlCol="0">
                        <a:spAutoFit/>
                      </a:bodyPr>
                      <a:lstStyle/>
                      <a:p>
                        <a:r>
                          <a:rPr lang="zh-CN" altLang="en-US" sz="1200" dirty="0"/>
                          <a:t>大于等于</a:t>
                        </a:r>
                        <a:r>
                          <a:rPr lang="en-US" altLang="zh-CN" sz="1200" dirty="0"/>
                          <a:t>5</a:t>
                        </a:r>
                        <a:endParaRPr lang="zh-CN" altLang="en-US" sz="1200" dirty="0"/>
                      </a:p>
                    </p:txBody>
                  </p:sp>
                </p:grpSp>
              </p:grpSp>
            </p:grpSp>
          </p:grpSp>
          <p:sp>
            <p:nvSpPr>
              <p:cNvPr id="21" name="文本框 20"/>
              <p:cNvSpPr txBox="1"/>
              <p:nvPr/>
            </p:nvSpPr>
            <p:spPr>
              <a:xfrm>
                <a:off x="1502015" y="4942397"/>
                <a:ext cx="947268" cy="492442"/>
              </a:xfrm>
              <a:prstGeom prst="rect">
                <a:avLst/>
              </a:prstGeom>
              <a:noFill/>
            </p:spPr>
            <p:txBody>
              <a:bodyPr wrap="none" rtlCol="0">
                <a:spAutoFit/>
              </a:bodyPr>
              <a:lstStyle/>
              <a:p>
                <a:r>
                  <a:rPr lang="en-US" altLang="zh-CN" dirty="0" smtClean="0"/>
                  <a:t>tree1</a:t>
                </a:r>
                <a:endParaRPr lang="zh-CN" altLang="en-US" dirty="0"/>
              </a:p>
            </p:txBody>
          </p:sp>
        </p:grpSp>
        <p:sp>
          <p:nvSpPr>
            <p:cNvPr id="23" name="文本框 22"/>
            <p:cNvSpPr txBox="1"/>
            <p:nvPr/>
          </p:nvSpPr>
          <p:spPr>
            <a:xfrm>
              <a:off x="888692" y="4356879"/>
              <a:ext cx="1126331" cy="451405"/>
            </a:xfrm>
            <a:prstGeom prst="rect">
              <a:avLst/>
            </a:prstGeom>
            <a:noFill/>
          </p:spPr>
          <p:txBody>
            <a:bodyPr wrap="square" rtlCol="0">
              <a:spAutoFit/>
            </a:bodyPr>
            <a:lstStyle/>
            <a:p>
              <a:r>
                <a:rPr lang="zh-CN" altLang="en-US" sz="1600" dirty="0" smtClean="0"/>
                <a:t>样本</a:t>
              </a:r>
              <a:r>
                <a:rPr lang="en-US" altLang="zh-CN" sz="1600" dirty="0" smtClean="0"/>
                <a:t>{2}</a:t>
              </a:r>
              <a:endParaRPr lang="zh-CN" altLang="en-US" sz="1600" dirty="0"/>
            </a:p>
          </p:txBody>
        </p:sp>
        <p:sp>
          <p:nvSpPr>
            <p:cNvPr id="25" name="文本框 24"/>
            <p:cNvSpPr txBox="1"/>
            <p:nvPr/>
          </p:nvSpPr>
          <p:spPr>
            <a:xfrm>
              <a:off x="3175458" y="4338766"/>
              <a:ext cx="2043723" cy="451405"/>
            </a:xfrm>
            <a:prstGeom prst="rect">
              <a:avLst/>
            </a:prstGeom>
            <a:noFill/>
          </p:spPr>
          <p:txBody>
            <a:bodyPr wrap="none" rtlCol="0">
              <a:spAutoFit/>
            </a:bodyPr>
            <a:lstStyle/>
            <a:p>
              <a:r>
                <a:rPr lang="zh-CN" altLang="en-US" sz="1600" dirty="0" smtClean="0"/>
                <a:t>样本</a:t>
              </a:r>
              <a:r>
                <a:rPr lang="en-US" altLang="zh-CN" sz="1600" dirty="0" smtClean="0"/>
                <a:t>{1,3,4,5,6}</a:t>
              </a:r>
              <a:endParaRPr lang="zh-CN" altLang="en-US" sz="1600" dirty="0"/>
            </a:p>
          </p:txBody>
        </p:sp>
      </p:grpSp>
    </p:spTree>
    <p:extLst>
      <p:ext uri="{BB962C8B-B14F-4D97-AF65-F5344CB8AC3E}">
        <p14:creationId xmlns:p14="http://schemas.microsoft.com/office/powerpoint/2010/main" val="115818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648" y="1028700"/>
            <a:ext cx="8441850" cy="742950"/>
          </a:xfrm>
        </p:spPr>
        <p:txBody>
          <a:bodyPr>
            <a:normAutofit fontScale="90000"/>
          </a:bodyPr>
          <a:lstStyle/>
          <a:p>
            <a:r>
              <a:rPr lang="en-US" altLang="zh-CN" sz="3100" b="1" i="1" dirty="0"/>
              <a:t>Practical Lessons from Predicting Clicks on Ads at </a:t>
            </a:r>
            <a:r>
              <a:rPr lang="en-US" altLang="zh-CN" sz="3100" b="1" i="1" dirty="0" smtClean="0"/>
              <a:t>Facebook</a:t>
            </a:r>
            <a:r>
              <a:rPr lang="en-US" altLang="zh-CN" b="1" i="1" dirty="0" smtClean="0"/>
              <a:t/>
            </a:r>
            <a:br>
              <a:rPr lang="en-US" altLang="zh-CN" b="1" i="1" dirty="0" smtClean="0"/>
            </a:br>
            <a:r>
              <a:rPr lang="en-US" altLang="zh-CN" sz="1500" dirty="0"/>
              <a:t>(ACM 2014)</a:t>
            </a:r>
            <a:endParaRPr lang="zh-CN" altLang="en-US" sz="1500" dirty="0"/>
          </a:p>
        </p:txBody>
      </p:sp>
      <p:sp>
        <p:nvSpPr>
          <p:cNvPr id="6" name="内容占位符 5"/>
          <p:cNvSpPr>
            <a:spLocks noGrp="1"/>
          </p:cNvSpPr>
          <p:nvPr>
            <p:ph idx="1"/>
          </p:nvPr>
        </p:nvSpPr>
        <p:spPr>
          <a:xfrm>
            <a:off x="506892" y="2123438"/>
            <a:ext cx="3038994" cy="3702488"/>
          </a:xfrm>
        </p:spPr>
        <p:txBody>
          <a:bodyPr/>
          <a:lstStyle/>
          <a:p>
            <a:r>
              <a:rPr lang="en-US" altLang="zh-CN" sz="1500" dirty="0"/>
              <a:t>Facebook</a:t>
            </a:r>
            <a:r>
              <a:rPr lang="zh-CN" altLang="en-US" sz="1500" dirty="0"/>
              <a:t>广告点击率预测问题</a:t>
            </a:r>
            <a:endParaRPr lang="en-US" altLang="zh-CN" sz="1500" dirty="0"/>
          </a:p>
          <a:p>
            <a:pPr lvl="1"/>
            <a:r>
              <a:rPr lang="zh-CN" altLang="en-US" sz="1275" dirty="0"/>
              <a:t>二分类：被点击</a:t>
            </a:r>
            <a:r>
              <a:rPr lang="en-US" altLang="zh-CN" sz="1275" dirty="0"/>
              <a:t>/</a:t>
            </a:r>
            <a:r>
              <a:rPr lang="zh-CN" altLang="en-US" sz="1275" dirty="0"/>
              <a:t>不被点击</a:t>
            </a:r>
            <a:endParaRPr lang="en-US" altLang="zh-CN" sz="1275" dirty="0"/>
          </a:p>
          <a:p>
            <a:pPr lvl="1"/>
            <a:endParaRPr lang="en-US" altLang="zh-CN" sz="1275" dirty="0"/>
          </a:p>
          <a:p>
            <a:r>
              <a:rPr lang="en-US" altLang="zh-CN" sz="1500" dirty="0"/>
              <a:t>GBDT+LR:</a:t>
            </a:r>
          </a:p>
          <a:p>
            <a:pPr lvl="1"/>
            <a:r>
              <a:rPr lang="en-US" altLang="zh-CN" sz="1350" dirty="0"/>
              <a:t>Input</a:t>
            </a:r>
            <a:r>
              <a:rPr lang="zh-CN" altLang="en-US" sz="1350" dirty="0"/>
              <a:t>：</a:t>
            </a:r>
            <a:r>
              <a:rPr lang="en-US" altLang="zh-CN" sz="1350" dirty="0"/>
              <a:t>Features x	</a:t>
            </a:r>
          </a:p>
          <a:p>
            <a:pPr lvl="1"/>
            <a:r>
              <a:rPr lang="en-US" altLang="zh-CN" sz="1350" dirty="0"/>
              <a:t>Output</a:t>
            </a:r>
            <a:r>
              <a:rPr lang="zh-CN" altLang="en-US" sz="1350" dirty="0"/>
              <a:t>：特征</a:t>
            </a:r>
            <a:r>
              <a:rPr lang="en-US" altLang="zh-CN" sz="1350" dirty="0"/>
              <a:t>x</a:t>
            </a:r>
            <a:r>
              <a:rPr lang="zh-CN" altLang="en-US" sz="1350" dirty="0"/>
              <a:t>样本属于正例（被点击）的概率</a:t>
            </a:r>
            <a:r>
              <a:rPr lang="en-US" altLang="zh-CN" sz="1350" dirty="0"/>
              <a:t>p</a:t>
            </a:r>
          </a:p>
          <a:p>
            <a:pPr lvl="1"/>
            <a:endParaRPr lang="en-US" altLang="zh-CN" sz="1500" dirty="0"/>
          </a:p>
          <a:p>
            <a:r>
              <a:rPr lang="en-US" altLang="zh-CN" sz="1500" b="1" dirty="0"/>
              <a:t>*GBDT</a:t>
            </a:r>
            <a:r>
              <a:rPr lang="en-US" altLang="zh-CN" sz="1500" dirty="0"/>
              <a:t>:</a:t>
            </a:r>
          </a:p>
          <a:p>
            <a:pPr lvl="1"/>
            <a:r>
              <a:rPr lang="en-US" altLang="zh-CN" sz="1350" dirty="0"/>
              <a:t>Input</a:t>
            </a:r>
            <a:r>
              <a:rPr lang="zh-CN" altLang="en-US" sz="1350" dirty="0"/>
              <a:t>： </a:t>
            </a:r>
            <a:r>
              <a:rPr lang="en-US" altLang="zh-CN" sz="1350" dirty="0"/>
              <a:t>real-valued vector </a:t>
            </a:r>
          </a:p>
          <a:p>
            <a:pPr lvl="1"/>
            <a:r>
              <a:rPr lang="en-US" altLang="zh-CN" sz="1350" dirty="0"/>
              <a:t>Output:   binary-valued vector</a:t>
            </a:r>
            <a:endParaRPr lang="zh-CN" altLang="en-US" sz="1350" dirty="0"/>
          </a:p>
          <a:p>
            <a:pPr lvl="1"/>
            <a:endParaRPr lang="zh-CN" altLang="en-US" sz="1500" dirty="0"/>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71</a:t>
            </a:fld>
            <a:endParaRPr lang="zh-CN" altLang="en-US" dirty="0"/>
          </a:p>
        </p:txBody>
      </p:sp>
      <p:grpSp>
        <p:nvGrpSpPr>
          <p:cNvPr id="26" name="组合 25"/>
          <p:cNvGrpSpPr/>
          <p:nvPr/>
        </p:nvGrpSpPr>
        <p:grpSpPr>
          <a:xfrm>
            <a:off x="3545886" y="2123438"/>
            <a:ext cx="5723236" cy="3477816"/>
            <a:chOff x="4727848" y="1688250"/>
            <a:chExt cx="7630981" cy="4637088"/>
          </a:xfrm>
        </p:grpSpPr>
        <p:grpSp>
          <p:nvGrpSpPr>
            <p:cNvPr id="18" name="组合 17"/>
            <p:cNvGrpSpPr/>
            <p:nvPr/>
          </p:nvGrpSpPr>
          <p:grpSpPr>
            <a:xfrm>
              <a:off x="4727848" y="1688250"/>
              <a:ext cx="7630981" cy="4637088"/>
              <a:chOff x="2279576" y="1631007"/>
              <a:chExt cx="7630981" cy="4637088"/>
            </a:xfrm>
          </p:grpSpPr>
          <p:pic>
            <p:nvPicPr>
              <p:cNvPr id="7" name="内容占位符 4"/>
              <p:cNvPicPr>
                <a:picLocks noChangeAspect="1"/>
              </p:cNvPicPr>
              <p:nvPr/>
            </p:nvPicPr>
            <p:blipFill>
              <a:blip r:embed="rId3"/>
              <a:stretch>
                <a:fillRect/>
              </a:stretch>
            </p:blipFill>
            <p:spPr bwMode="auto">
              <a:xfrm>
                <a:off x="2279576" y="1631007"/>
                <a:ext cx="6062563"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6672064" y="4322776"/>
                <a:ext cx="3238493" cy="492443"/>
              </a:xfrm>
              <a:prstGeom prst="rect">
                <a:avLst/>
              </a:prstGeom>
              <a:noFill/>
              <a:ln>
                <a:solidFill>
                  <a:srgbClr val="C00000"/>
                </a:solidFill>
              </a:ln>
            </p:spPr>
            <p:txBody>
              <a:bodyPr wrap="none" rtlCol="0">
                <a:spAutoFit/>
              </a:bodyPr>
              <a:lstStyle/>
              <a:p>
                <a:r>
                  <a:rPr lang="en-US" altLang="zh-CN" dirty="0" err="1" smtClean="0"/>
                  <a:t>eg</a:t>
                </a:r>
                <a:r>
                  <a:rPr lang="en-US" altLang="zh-CN" dirty="0" smtClean="0"/>
                  <a:t>. [w0,w1,w2,w3,w4]</a:t>
                </a:r>
                <a:endParaRPr lang="zh-CN" altLang="en-US" dirty="0"/>
              </a:p>
            </p:txBody>
          </p:sp>
          <p:cxnSp>
            <p:nvCxnSpPr>
              <p:cNvPr id="15" name="直接箭头连接符 14"/>
              <p:cNvCxnSpPr>
                <a:endCxn id="13" idx="0"/>
              </p:cNvCxnSpPr>
              <p:nvPr/>
            </p:nvCxnSpPr>
            <p:spPr>
              <a:xfrm>
                <a:off x="7823180" y="4081528"/>
                <a:ext cx="1" cy="2412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圆角矩形 19"/>
            <p:cNvSpPr/>
            <p:nvPr/>
          </p:nvSpPr>
          <p:spPr>
            <a:xfrm>
              <a:off x="4871864" y="2132856"/>
              <a:ext cx="3960440" cy="23368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7248128" y="2132856"/>
              <a:ext cx="0" cy="23368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840253" y="2905199"/>
            <a:ext cx="1797976" cy="392852"/>
            <a:chOff x="6665259" y="2715967"/>
            <a:chExt cx="2397300" cy="523802"/>
          </a:xfrm>
        </p:grpSpPr>
        <p:sp>
          <p:nvSpPr>
            <p:cNvPr id="8" name="矩形 7"/>
            <p:cNvSpPr/>
            <p:nvPr/>
          </p:nvSpPr>
          <p:spPr>
            <a:xfrm>
              <a:off x="6665259" y="2715967"/>
              <a:ext cx="936104" cy="432048"/>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3"/>
            </p:cNvCxnSpPr>
            <p:nvPr/>
          </p:nvCxnSpPr>
          <p:spPr>
            <a:xfrm>
              <a:off x="7601363" y="2931991"/>
              <a:ext cx="36004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61403" y="2747326"/>
              <a:ext cx="1101156" cy="492443"/>
            </a:xfrm>
            <a:prstGeom prst="rect">
              <a:avLst/>
            </a:prstGeom>
            <a:noFill/>
            <a:ln w="19050">
              <a:solidFill>
                <a:srgbClr val="C00000"/>
              </a:solidFill>
            </a:ln>
            <a:effectLst/>
          </p:spPr>
          <p:txBody>
            <a:bodyPr wrap="none" rtlCol="0">
              <a:spAutoFit/>
            </a:bodyPr>
            <a:lstStyle/>
            <a:p>
              <a:r>
                <a:rPr lang="en-US" altLang="zh-CN" dirty="0" smtClean="0"/>
                <a:t>GBDT</a:t>
              </a:r>
              <a:endParaRPr lang="zh-CN" altLang="en-US" dirty="0"/>
            </a:p>
          </p:txBody>
        </p:sp>
      </p:grpSp>
      <p:sp>
        <p:nvSpPr>
          <p:cNvPr id="3" name="文本框 2"/>
          <p:cNvSpPr txBox="1"/>
          <p:nvPr/>
        </p:nvSpPr>
        <p:spPr>
          <a:xfrm>
            <a:off x="3786607" y="2587625"/>
            <a:ext cx="710451" cy="369332"/>
          </a:xfrm>
          <a:prstGeom prst="rect">
            <a:avLst/>
          </a:prstGeom>
          <a:noFill/>
        </p:spPr>
        <p:txBody>
          <a:bodyPr wrap="none" rtlCol="0">
            <a:spAutoFit/>
          </a:bodyPr>
          <a:lstStyle/>
          <a:p>
            <a:r>
              <a:rPr lang="en-US" altLang="zh-CN" dirty="0" smtClean="0"/>
              <a:t>tree1</a:t>
            </a:r>
            <a:endParaRPr lang="zh-CN" altLang="en-US" dirty="0"/>
          </a:p>
        </p:txBody>
      </p:sp>
      <p:sp>
        <p:nvSpPr>
          <p:cNvPr id="17" name="文本框 16"/>
          <p:cNvSpPr txBox="1"/>
          <p:nvPr/>
        </p:nvSpPr>
        <p:spPr>
          <a:xfrm>
            <a:off x="5436096" y="2542676"/>
            <a:ext cx="710451" cy="369332"/>
          </a:xfrm>
          <a:prstGeom prst="rect">
            <a:avLst/>
          </a:prstGeom>
          <a:noFill/>
        </p:spPr>
        <p:txBody>
          <a:bodyPr wrap="none" rtlCol="0">
            <a:spAutoFit/>
          </a:bodyPr>
          <a:lstStyle/>
          <a:p>
            <a:r>
              <a:rPr lang="en-US" altLang="zh-CN" dirty="0" smtClean="0"/>
              <a:t>tree2</a:t>
            </a:r>
            <a:endParaRPr lang="zh-CN" altLang="en-US" dirty="0"/>
          </a:p>
        </p:txBody>
      </p:sp>
    </p:spTree>
    <p:extLst>
      <p:ext uri="{BB962C8B-B14F-4D97-AF65-F5344CB8AC3E}">
        <p14:creationId xmlns:p14="http://schemas.microsoft.com/office/powerpoint/2010/main" val="4489046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981075"/>
            <a:ext cx="8856983" cy="1143000"/>
          </a:xfrm>
        </p:spPr>
        <p:txBody>
          <a:bodyPr/>
          <a:lstStyle/>
          <a:p>
            <a:r>
              <a:rPr lang="en-US" altLang="zh-CN" sz="2400" b="1" i="1" dirty="0"/>
              <a:t>TEM: Tree-enhanced Embedding Model for Explainable </a:t>
            </a:r>
            <a:r>
              <a:rPr lang="en-US" altLang="zh-CN" sz="2400" b="1" i="1" dirty="0" smtClean="0"/>
              <a:t>Recommendation </a:t>
            </a:r>
            <a:r>
              <a:rPr lang="en-US" altLang="zh-CN" sz="2400" dirty="0" smtClean="0"/>
              <a:t> </a:t>
            </a:r>
            <a:r>
              <a:rPr lang="en-US" altLang="zh-CN" sz="2400" dirty="0"/>
              <a:t>(WWW 2018)</a:t>
            </a:r>
            <a:endParaRPr lang="zh-CN" altLang="en-US" sz="2400" dirty="0"/>
          </a:p>
        </p:txBody>
      </p:sp>
      <p:pic>
        <p:nvPicPr>
          <p:cNvPr id="5" name="内容占位符 4"/>
          <p:cNvPicPr>
            <a:picLocks noGrp="1" noChangeAspect="1"/>
          </p:cNvPicPr>
          <p:nvPr>
            <p:ph idx="1"/>
          </p:nvPr>
        </p:nvPicPr>
        <p:blipFill rotWithShape="1">
          <a:blip r:embed="rId3"/>
          <a:stretch/>
        </p:blipFill>
        <p:spPr>
          <a:xfrm>
            <a:off x="4899380" y="2154821"/>
            <a:ext cx="3175508" cy="3263504"/>
          </a:xfrm>
          <a:prstGeom prst="rect">
            <a:avLst/>
          </a:prstGeom>
        </p:spPr>
      </p:pic>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72</a:t>
            </a:fld>
            <a:endParaRPr lang="zh-CN" altLang="en-US" dirty="0"/>
          </a:p>
        </p:txBody>
      </p:sp>
      <p:sp>
        <p:nvSpPr>
          <p:cNvPr id="6" name="内容占位符 5"/>
          <p:cNvSpPr txBox="1">
            <a:spLocks/>
          </p:cNvSpPr>
          <p:nvPr/>
        </p:nvSpPr>
        <p:spPr bwMode="auto">
          <a:xfrm>
            <a:off x="506892" y="2123438"/>
            <a:ext cx="4065108" cy="370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en-US" altLang="zh-CN" sz="1500" dirty="0"/>
              <a:t>Item</a:t>
            </a:r>
            <a:r>
              <a:rPr lang="zh-CN" altLang="en-US" sz="1500" dirty="0"/>
              <a:t>推荐问题</a:t>
            </a:r>
            <a:endParaRPr lang="en-US" altLang="zh-CN" sz="1500" dirty="0"/>
          </a:p>
          <a:p>
            <a:r>
              <a:rPr lang="en-US" altLang="zh-CN" sz="1500" dirty="0"/>
              <a:t>GBDT+MF:</a:t>
            </a:r>
          </a:p>
          <a:p>
            <a:pPr lvl="1"/>
            <a:r>
              <a:rPr lang="en-US" altLang="zh-CN" sz="1350" dirty="0"/>
              <a:t>Input</a:t>
            </a:r>
            <a:r>
              <a:rPr lang="zh-CN" altLang="en-US" sz="1350" dirty="0"/>
              <a:t>：用户</a:t>
            </a:r>
            <a:r>
              <a:rPr lang="en-US" altLang="zh-CN" sz="1350" dirty="0"/>
              <a:t>u</a:t>
            </a:r>
            <a:r>
              <a:rPr lang="zh-CN" altLang="en-US" sz="1350" dirty="0"/>
              <a:t>，用户</a:t>
            </a:r>
            <a:r>
              <a:rPr lang="en-US" altLang="zh-CN" sz="1350" dirty="0" err="1"/>
              <a:t>i</a:t>
            </a:r>
            <a:r>
              <a:rPr lang="zh-CN" altLang="en-US" sz="1350" dirty="0"/>
              <a:t>，以及</a:t>
            </a:r>
            <a:r>
              <a:rPr lang="en-US" altLang="zh-CN" sz="1350" dirty="0"/>
              <a:t>u</a:t>
            </a:r>
            <a:r>
              <a:rPr lang="zh-CN" altLang="en-US" sz="1350" dirty="0"/>
              <a:t>、</a:t>
            </a:r>
            <a:r>
              <a:rPr lang="en-US" altLang="zh-CN" sz="1350" dirty="0" err="1"/>
              <a:t>i</a:t>
            </a:r>
            <a:r>
              <a:rPr lang="zh-CN" altLang="en-US" sz="1350" dirty="0"/>
              <a:t>的特征向量</a:t>
            </a:r>
            <a:endParaRPr lang="en-US" altLang="zh-CN" sz="1350" dirty="0"/>
          </a:p>
          <a:p>
            <a:pPr lvl="1"/>
            <a:r>
              <a:rPr lang="en-US" altLang="zh-CN" sz="1350" dirty="0"/>
              <a:t>Output</a:t>
            </a:r>
            <a:r>
              <a:rPr lang="zh-CN" altLang="en-US" sz="1350" dirty="0"/>
              <a:t>：预测得到的</a:t>
            </a:r>
            <a:r>
              <a:rPr lang="en-US" altLang="zh-CN" sz="1350" dirty="0"/>
              <a:t>user-item preference</a:t>
            </a:r>
            <a:endParaRPr lang="en-US" altLang="zh-CN" sz="1500" dirty="0"/>
          </a:p>
          <a:p>
            <a:r>
              <a:rPr lang="en-US" altLang="zh-CN" sz="1500" b="1" dirty="0"/>
              <a:t>*GBDT</a:t>
            </a:r>
            <a:endParaRPr lang="en-US" altLang="zh-CN" sz="1500" dirty="0"/>
          </a:p>
          <a:p>
            <a:pPr lvl="1"/>
            <a:r>
              <a:rPr lang="en-US" altLang="zh-CN" sz="1350" dirty="0"/>
              <a:t>Input</a:t>
            </a:r>
            <a:r>
              <a:rPr lang="zh-CN" altLang="en-US" sz="1350" dirty="0"/>
              <a:t>： 用户</a:t>
            </a:r>
            <a:r>
              <a:rPr lang="en-US" altLang="zh-CN" sz="1350" dirty="0"/>
              <a:t>id</a:t>
            </a:r>
            <a:r>
              <a:rPr lang="zh-CN" altLang="en-US" sz="1350" dirty="0"/>
              <a:t>和物品</a:t>
            </a:r>
            <a:r>
              <a:rPr lang="en-US" altLang="zh-CN" sz="1350" dirty="0"/>
              <a:t>id</a:t>
            </a:r>
            <a:r>
              <a:rPr lang="zh-CN" altLang="en-US" sz="1350" dirty="0"/>
              <a:t>，以及用户和物品的特征向量</a:t>
            </a:r>
            <a:r>
              <a:rPr lang="en-US" altLang="zh-CN" sz="1350" dirty="0"/>
              <a:t>[</a:t>
            </a:r>
            <a:r>
              <a:rPr lang="en-US" altLang="zh-CN" sz="1350" dirty="0" err="1"/>
              <a:t>Xu,Xi</a:t>
            </a:r>
            <a:r>
              <a:rPr lang="en-US" altLang="zh-CN" sz="1350" dirty="0"/>
              <a:t>]=X</a:t>
            </a:r>
          </a:p>
          <a:p>
            <a:pPr lvl="1"/>
            <a:r>
              <a:rPr lang="en-US" altLang="zh-CN" sz="1350" dirty="0"/>
              <a:t>Output:   cross-feature vector </a:t>
            </a:r>
            <a:r>
              <a:rPr lang="en-US" altLang="zh-CN" sz="1350" b="1" dirty="0"/>
              <a:t>q</a:t>
            </a:r>
          </a:p>
          <a:p>
            <a:r>
              <a:rPr lang="en-US" altLang="zh-CN" sz="1575" dirty="0"/>
              <a:t>Cross –</a:t>
            </a:r>
            <a:r>
              <a:rPr lang="en-US" altLang="zh-CN" sz="1575" dirty="0" err="1"/>
              <a:t>freature</a:t>
            </a:r>
            <a:r>
              <a:rPr lang="en-US" altLang="zh-CN" sz="1575" dirty="0"/>
              <a:t> vector</a:t>
            </a:r>
            <a:r>
              <a:rPr lang="zh-CN" altLang="en-US" sz="1575" dirty="0"/>
              <a:t>的产生：</a:t>
            </a:r>
            <a:endParaRPr lang="en-US" altLang="zh-CN" sz="1575" dirty="0"/>
          </a:p>
          <a:p>
            <a:pPr lvl="1"/>
            <a:r>
              <a:rPr lang="zh-CN" altLang="en-US" sz="1350" dirty="0"/>
              <a:t>首先训练</a:t>
            </a:r>
            <a:r>
              <a:rPr lang="en-US" altLang="zh-CN" sz="1350" dirty="0"/>
              <a:t>GBDT</a:t>
            </a:r>
            <a:r>
              <a:rPr lang="zh-CN" altLang="en-US" sz="1350" dirty="0"/>
              <a:t>树</a:t>
            </a:r>
            <a:endParaRPr lang="en-US" altLang="zh-CN" sz="1350" dirty="0"/>
          </a:p>
          <a:p>
            <a:pPr lvl="1"/>
            <a:r>
              <a:rPr lang="zh-CN" altLang="en-US" sz="1350" dirty="0"/>
              <a:t>对于输入</a:t>
            </a:r>
            <a:r>
              <a:rPr lang="en-US" altLang="zh-CN" sz="1350" dirty="0"/>
              <a:t>X</a:t>
            </a:r>
            <a:r>
              <a:rPr lang="zh-CN" altLang="en-US" sz="1350" dirty="0"/>
              <a:t>向量，最后落到的叶子节点的</a:t>
            </a:r>
            <a:r>
              <a:rPr lang="en-US" altLang="zh-CN" sz="1350" dirty="0"/>
              <a:t>hot</a:t>
            </a:r>
            <a:r>
              <a:rPr lang="zh-CN" altLang="en-US" sz="1350" dirty="0"/>
              <a:t>置为</a:t>
            </a:r>
            <a:r>
              <a:rPr lang="en-US" altLang="zh-CN" sz="1350" dirty="0"/>
              <a:t>1</a:t>
            </a:r>
            <a:r>
              <a:rPr lang="zh-CN" altLang="en-US" sz="1350" dirty="0"/>
              <a:t>，其他位置</a:t>
            </a:r>
            <a:r>
              <a:rPr lang="en-US" altLang="zh-CN" sz="1350" dirty="0"/>
              <a:t>0</a:t>
            </a:r>
            <a:r>
              <a:rPr lang="zh-CN" altLang="en-US" sz="1350" dirty="0"/>
              <a:t>，得到一个稀疏</a:t>
            </a:r>
            <a:r>
              <a:rPr lang="en-US" altLang="zh-CN" sz="1350" dirty="0"/>
              <a:t>multi-hot</a:t>
            </a:r>
            <a:r>
              <a:rPr lang="zh-CN" altLang="en-US" sz="1350" dirty="0"/>
              <a:t>向量。</a:t>
            </a:r>
          </a:p>
          <a:p>
            <a:pPr lvl="1"/>
            <a:endParaRPr lang="zh-CN" altLang="en-US" sz="1500" dirty="0"/>
          </a:p>
        </p:txBody>
      </p:sp>
    </p:spTree>
    <p:extLst>
      <p:ext uri="{BB962C8B-B14F-4D97-AF65-F5344CB8AC3E}">
        <p14:creationId xmlns:p14="http://schemas.microsoft.com/office/powerpoint/2010/main" val="18660569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小结</a:t>
            </a:r>
            <a:endParaRPr lang="zh-CN" altLang="en-US" b="1" dirty="0"/>
          </a:p>
        </p:txBody>
      </p:sp>
      <p:sp>
        <p:nvSpPr>
          <p:cNvPr id="3" name="内容占位符 2"/>
          <p:cNvSpPr>
            <a:spLocks noGrp="1"/>
          </p:cNvSpPr>
          <p:nvPr>
            <p:ph idx="1"/>
          </p:nvPr>
        </p:nvSpPr>
        <p:spPr/>
        <p:txBody>
          <a:bodyPr/>
          <a:lstStyle/>
          <a:p>
            <a:pPr>
              <a:lnSpc>
                <a:spcPct val="150000"/>
              </a:lnSpc>
            </a:pPr>
            <a:r>
              <a:rPr lang="en-US" altLang="zh-CN" sz="1800" dirty="0"/>
              <a:t>GBDT</a:t>
            </a:r>
            <a:r>
              <a:rPr lang="zh-CN" altLang="en-US" sz="1800" dirty="0"/>
              <a:t>的优势在于高区分度的特征（特征组合）的抽取，产生的特征向量可广泛用于各种预测、回归等模型作为输入，因此能构成级联式的混合模型。</a:t>
            </a:r>
            <a:endParaRPr lang="en-US" altLang="zh-CN" sz="1800" dirty="0"/>
          </a:p>
          <a:p>
            <a:pPr>
              <a:lnSpc>
                <a:spcPct val="150000"/>
              </a:lnSpc>
            </a:pPr>
            <a:r>
              <a:rPr lang="en-US" altLang="zh-CN" sz="1800" dirty="0"/>
              <a:t>GBDT</a:t>
            </a:r>
            <a:r>
              <a:rPr lang="zh-CN" altLang="en-US" sz="1800" dirty="0"/>
              <a:t>忽略了特征之间的相互影响，因此可以很好地用于产生</a:t>
            </a:r>
            <a:r>
              <a:rPr lang="en-US" altLang="zh-CN" sz="1800" dirty="0"/>
              <a:t>cross feature</a:t>
            </a:r>
            <a:r>
              <a:rPr lang="zh-CN" altLang="en-US" sz="1800" dirty="0"/>
              <a:t>。</a:t>
            </a:r>
          </a:p>
        </p:txBody>
      </p:sp>
      <p:sp>
        <p:nvSpPr>
          <p:cNvPr id="4" name="灯片编号占位符 3"/>
          <p:cNvSpPr>
            <a:spLocks noGrp="1"/>
          </p:cNvSpPr>
          <p:nvPr>
            <p:ph type="sldNum" sz="quarter" idx="12"/>
          </p:nvPr>
        </p:nvSpPr>
        <p:spPr/>
        <p:txBody>
          <a:bodyPr/>
          <a:lstStyle/>
          <a:p>
            <a:pPr>
              <a:defRPr/>
            </a:pPr>
            <a:fld id="{291A8859-F06D-4043-AE34-630EC73F8EB5}" type="slidenum">
              <a:rPr lang="en-US" altLang="zh-CN" smtClean="0"/>
              <a:pPr>
                <a:defRPr/>
              </a:pPr>
              <a:t>73</a:t>
            </a:fld>
            <a:endParaRPr lang="zh-CN" altLang="en-US" dirty="0"/>
          </a:p>
        </p:txBody>
      </p:sp>
    </p:spTree>
    <p:extLst>
      <p:ext uri="{BB962C8B-B14F-4D97-AF65-F5344CB8AC3E}">
        <p14:creationId xmlns:p14="http://schemas.microsoft.com/office/powerpoint/2010/main" val="10941199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ctrTitle"/>
          </p:nvPr>
        </p:nvSpPr>
        <p:spPr>
          <a:xfrm>
            <a:off x="1143000" y="1966913"/>
            <a:ext cx="6858000" cy="1790700"/>
          </a:xfrm>
        </p:spPr>
        <p:txBody>
          <a:bodyPr/>
          <a:lstStyle/>
          <a:p>
            <a:pPr eaLnBrk="1" hangingPunct="1"/>
            <a:r>
              <a:rPr lang="zh-CN" altLang="en-US" sz="4000" dirty="0" smtClean="0"/>
              <a:t>第六部分</a:t>
            </a:r>
            <a:r>
              <a:rPr lang="en-US" altLang="zh-CN" sz="4000" dirty="0" smtClean="0"/>
              <a:t/>
            </a:r>
            <a:br>
              <a:rPr lang="en-US" altLang="zh-CN" sz="4000" dirty="0" smtClean="0"/>
            </a:br>
            <a:r>
              <a:rPr lang="en-US" altLang="zh-CN" sz="7200" dirty="0" smtClean="0"/>
              <a:t>Bagging</a:t>
            </a:r>
            <a:endParaRPr lang="zh-CN" altLang="en-US" sz="7200" dirty="0"/>
          </a:p>
        </p:txBody>
      </p:sp>
      <p:sp>
        <p:nvSpPr>
          <p:cNvPr id="3075" name="副标题 2"/>
          <p:cNvSpPr>
            <a:spLocks noGrp="1"/>
          </p:cNvSpPr>
          <p:nvPr>
            <p:ph type="subTitle" idx="1"/>
          </p:nvPr>
        </p:nvSpPr>
        <p:spPr>
          <a:xfrm>
            <a:off x="1143000" y="4018360"/>
            <a:ext cx="6858000" cy="1241822"/>
          </a:xfrm>
        </p:spPr>
        <p:txBody>
          <a:bodyPr/>
          <a:lstStyle/>
          <a:p>
            <a:pPr eaLnBrk="1" hangingPunct="1"/>
            <a:r>
              <a:rPr lang="zh-CN" altLang="en-US" dirty="0" smtClean="0"/>
              <a:t>李靖东 </a:t>
            </a:r>
            <a:r>
              <a:rPr lang="en-US" altLang="zh-CN" dirty="0" smtClean="0"/>
              <a:t>10142510152</a:t>
            </a:r>
            <a:endParaRPr lang="zh-CN" altLang="en-US" dirty="0" smtClean="0"/>
          </a:p>
        </p:txBody>
      </p:sp>
    </p:spTree>
    <p:extLst>
      <p:ext uri="{BB962C8B-B14F-4D97-AF65-F5344CB8AC3E}">
        <p14:creationId xmlns:p14="http://schemas.microsoft.com/office/powerpoint/2010/main" val="10421233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623888" y="1471612"/>
            <a:ext cx="7886700" cy="2139554"/>
          </a:xfrm>
        </p:spPr>
        <p:txBody>
          <a:bodyPr/>
          <a:lstStyle/>
          <a:p>
            <a:pPr algn="ctr" eaLnBrk="1" hangingPunct="1"/>
            <a:r>
              <a:rPr lang="en-US" altLang="zh-CN" smtClean="0"/>
              <a:t>Why bagging?</a:t>
            </a:r>
            <a:endParaRPr lang="zh-CN" altLang="en-US" smtClean="0"/>
          </a:p>
        </p:txBody>
      </p:sp>
      <p:sp>
        <p:nvSpPr>
          <p:cNvPr id="3" name="文本占位符 2"/>
          <p:cNvSpPr>
            <a:spLocks noGrp="1"/>
          </p:cNvSpPr>
          <p:nvPr>
            <p:ph type="body" idx="1"/>
          </p:nvPr>
        </p:nvSpPr>
        <p:spPr/>
        <p:txBody>
          <a:bodyPr rtlCol="0">
            <a:normAutofit/>
          </a:bodyPr>
          <a:lstStyle/>
          <a:p>
            <a:pPr eaLnBrk="1" fontAlgn="auto" hangingPunct="1">
              <a:spcAft>
                <a:spcPts val="0"/>
              </a:spcAft>
              <a:defRPr/>
            </a:pPr>
            <a:endParaRPr lang="zh-CN" altLang="en-US"/>
          </a:p>
        </p:txBody>
      </p:sp>
    </p:spTree>
    <p:extLst>
      <p:ext uri="{BB962C8B-B14F-4D97-AF65-F5344CB8AC3E}">
        <p14:creationId xmlns:p14="http://schemas.microsoft.com/office/powerpoint/2010/main" val="21560172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en-US" altLang="zh-CN" smtClean="0"/>
              <a:t>Bagging </a:t>
            </a:r>
            <a:r>
              <a:rPr lang="zh-CN" altLang="en-US" smtClean="0"/>
              <a:t>介绍</a:t>
            </a:r>
          </a:p>
        </p:txBody>
      </p:sp>
      <p:sp>
        <p:nvSpPr>
          <p:cNvPr id="5123" name="内容占位符 2"/>
          <p:cNvSpPr>
            <a:spLocks noGrp="1"/>
          </p:cNvSpPr>
          <p:nvPr>
            <p:ph idx="1"/>
          </p:nvPr>
        </p:nvSpPr>
        <p:spPr/>
        <p:txBody>
          <a:bodyPr/>
          <a:lstStyle/>
          <a:p>
            <a:pPr eaLnBrk="1" hangingPunct="1"/>
            <a:r>
              <a:rPr lang="zh-CN" altLang="en-US" smtClean="0"/>
              <a:t>由</a:t>
            </a:r>
            <a:r>
              <a:rPr lang="en-US" altLang="zh-CN" b="1" smtClean="0"/>
              <a:t>B</a:t>
            </a:r>
            <a:r>
              <a:rPr lang="en-US" altLang="zh-CN" smtClean="0"/>
              <a:t>ootstrap </a:t>
            </a:r>
            <a:r>
              <a:rPr lang="en-US" altLang="zh-CN" b="1" smtClean="0"/>
              <a:t>agg</a:t>
            </a:r>
            <a:r>
              <a:rPr lang="en-US" altLang="zh-CN" smtClean="0"/>
              <a:t>regat</a:t>
            </a:r>
            <a:r>
              <a:rPr lang="en-US" altLang="zh-CN" b="1" smtClean="0"/>
              <a:t>ing</a:t>
            </a:r>
            <a:r>
              <a:rPr lang="zh-CN" altLang="en-US" smtClean="0"/>
              <a:t>缩写而来，又称</a:t>
            </a:r>
            <a:r>
              <a:rPr lang="zh-CN" altLang="en-US" b="1" smtClean="0"/>
              <a:t>装袋算法</a:t>
            </a:r>
            <a:endParaRPr lang="en-US" altLang="zh-CN" smtClean="0"/>
          </a:p>
          <a:p>
            <a:pPr eaLnBrk="1" hangingPunct="1"/>
            <a:endParaRPr lang="en-US" altLang="zh-CN" smtClean="0"/>
          </a:p>
          <a:p>
            <a:pPr eaLnBrk="1" hangingPunct="1"/>
            <a:r>
              <a:rPr lang="zh-CN" altLang="en-US" smtClean="0"/>
              <a:t>想法来源：集成中的个体学习器应该尽可能</a:t>
            </a:r>
            <a:r>
              <a:rPr lang="zh-CN" altLang="en-US" b="1" smtClean="0"/>
              <a:t>相互独立</a:t>
            </a:r>
            <a:r>
              <a:rPr lang="zh-CN" altLang="en-US" smtClean="0"/>
              <a:t>。</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z="1650"/>
              <a:t>考虑用样本的不同子集分别产生学习器。</a:t>
            </a:r>
            <a:endParaRPr lang="en-US" altLang="zh-CN" smtClean="0"/>
          </a:p>
          <a:p>
            <a:pPr eaLnBrk="1" hangingPunct="1"/>
            <a:endParaRPr lang="en-US" altLang="zh-CN" smtClean="0"/>
          </a:p>
        </p:txBody>
      </p:sp>
      <p:pic>
        <p:nvPicPr>
          <p:cNvPr id="5124" name="图片 3"/>
          <p:cNvPicPr>
            <a:picLocks noChangeAspect="1"/>
          </p:cNvPicPr>
          <p:nvPr/>
        </p:nvPicPr>
        <p:blipFill>
          <a:blip r:embed="rId3">
            <a:extLst>
              <a:ext uri="{28A0092B-C50C-407E-A947-70E740481C1C}">
                <a14:useLocalDpi xmlns:a14="http://schemas.microsoft.com/office/drawing/2010/main" val="0"/>
              </a:ext>
            </a:extLst>
          </a:blip>
          <a:srcRect l="-14" t="-706" r="34908" b="-490"/>
          <a:stretch>
            <a:fillRect/>
          </a:stretch>
        </p:blipFill>
        <p:spPr bwMode="auto">
          <a:xfrm>
            <a:off x="628650" y="3355181"/>
            <a:ext cx="3214688"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744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en-US" altLang="zh-CN" smtClean="0"/>
              <a:t>Bootstrapping</a:t>
            </a:r>
            <a:endParaRPr lang="zh-CN" altLang="en-US" smtClean="0"/>
          </a:p>
        </p:txBody>
      </p:sp>
      <p:sp>
        <p:nvSpPr>
          <p:cNvPr id="7171" name="内容占位符 4"/>
          <p:cNvSpPr>
            <a:spLocks noGrp="1"/>
          </p:cNvSpPr>
          <p:nvPr>
            <p:ph idx="1"/>
          </p:nvPr>
        </p:nvSpPr>
        <p:spPr/>
        <p:txBody>
          <a:bodyPr/>
          <a:lstStyle/>
          <a:p>
            <a:pPr eaLnBrk="1" hangingPunct="1">
              <a:lnSpc>
                <a:spcPct val="150000"/>
              </a:lnSpc>
            </a:pPr>
            <a:r>
              <a:rPr lang="zh-CN" altLang="en-US" sz="1500"/>
              <a:t>自助法（</a:t>
            </a:r>
            <a:r>
              <a:rPr lang="en-US" altLang="zh-CN" sz="1500"/>
              <a:t>Bootstrap Method</a:t>
            </a:r>
            <a:r>
              <a:rPr lang="zh-CN" altLang="en-US" sz="1500"/>
              <a:t>，</a:t>
            </a:r>
            <a:r>
              <a:rPr lang="en-US" altLang="zh-CN" sz="1500"/>
              <a:t>Bootstrapping</a:t>
            </a:r>
            <a:r>
              <a:rPr lang="zh-CN" altLang="en-US" sz="1500"/>
              <a:t>或自助抽样法） </a:t>
            </a:r>
            <a:br>
              <a:rPr lang="zh-CN" altLang="en-US" sz="1500"/>
            </a:br>
            <a:r>
              <a:rPr lang="zh-CN" altLang="en-US" sz="1500"/>
              <a:t>设总体的分布</a:t>
            </a:r>
            <a:r>
              <a:rPr lang="en-US" altLang="zh-CN" sz="1500"/>
              <a:t>F</a:t>
            </a:r>
            <a:r>
              <a:rPr lang="zh-CN" altLang="en-US" sz="1500"/>
              <a:t>未知，但已经有一个容量为</a:t>
            </a:r>
            <a:r>
              <a:rPr lang="en-US" altLang="zh-CN" sz="1500"/>
              <a:t>n</a:t>
            </a:r>
            <a:r>
              <a:rPr lang="zh-CN" altLang="en-US" sz="1500"/>
              <a:t>的来自分布</a:t>
            </a:r>
            <a:r>
              <a:rPr lang="en-US" altLang="zh-CN" sz="1500"/>
              <a:t>F</a:t>
            </a:r>
            <a:r>
              <a:rPr lang="zh-CN" altLang="en-US" sz="1500"/>
              <a:t>的数据样本，自这一样本按放回抽样的方法抽取一个容量为</a:t>
            </a:r>
            <a:r>
              <a:rPr lang="en-US" altLang="zh-CN" sz="1500"/>
              <a:t>n</a:t>
            </a:r>
            <a:r>
              <a:rPr lang="zh-CN" altLang="en-US" sz="1500"/>
              <a:t>的样本，这种样本称为</a:t>
            </a:r>
            <a:r>
              <a:rPr lang="en-US" altLang="zh-CN" sz="1500"/>
              <a:t>bootstrap</a:t>
            </a:r>
            <a:r>
              <a:rPr lang="zh-CN" altLang="en-US" sz="1500"/>
              <a:t>样本或称为自助样本。相继的、独立的自原始样本中取很多个</a:t>
            </a:r>
            <a:r>
              <a:rPr lang="en-US" altLang="zh-CN" sz="1500"/>
              <a:t>bootstrap</a:t>
            </a:r>
            <a:r>
              <a:rPr lang="zh-CN" altLang="en-US" sz="1500"/>
              <a:t>样本，利用这些样本对总体</a:t>
            </a:r>
            <a:r>
              <a:rPr lang="en-US" altLang="zh-CN" sz="1500"/>
              <a:t>F</a:t>
            </a:r>
            <a:r>
              <a:rPr lang="zh-CN" altLang="en-US" sz="1500"/>
              <a:t>进行统计推断。这种方法称为非参数</a:t>
            </a:r>
            <a:r>
              <a:rPr lang="en-US" altLang="zh-CN" sz="1500"/>
              <a:t>bootstrap</a:t>
            </a:r>
            <a:r>
              <a:rPr lang="zh-CN" altLang="en-US" sz="1500"/>
              <a:t>方法，又称自助法。自助法由</a:t>
            </a:r>
            <a:r>
              <a:rPr lang="en-US" altLang="zh-CN" sz="1500"/>
              <a:t>Bradley Efron</a:t>
            </a:r>
            <a:r>
              <a:rPr lang="zh-CN" altLang="en-US" sz="1500"/>
              <a:t>于</a:t>
            </a:r>
            <a:r>
              <a:rPr lang="en-US" altLang="zh-CN" sz="1500"/>
              <a:t>1979</a:t>
            </a:r>
            <a:r>
              <a:rPr lang="zh-CN" altLang="en-US" sz="1500"/>
              <a:t>年在</a:t>
            </a:r>
            <a:r>
              <a:rPr lang="en-US" altLang="zh-CN" sz="1500"/>
              <a:t>《Annals of Statistics》</a:t>
            </a:r>
            <a:r>
              <a:rPr lang="zh-CN" altLang="en-US" sz="1500"/>
              <a:t>上发表。</a:t>
            </a:r>
            <a:endParaRPr lang="en-US" altLang="zh-CN" sz="1500"/>
          </a:p>
          <a:p>
            <a:pPr eaLnBrk="1" hangingPunct="1"/>
            <a:endParaRPr lang="zh-CN" altLang="en-US" smtClean="0"/>
          </a:p>
        </p:txBody>
      </p:sp>
      <p:pic>
        <p:nvPicPr>
          <p:cNvPr id="717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8878" y="4037410"/>
            <a:ext cx="4271963" cy="183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0587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en-US" altLang="zh-CN" smtClean="0"/>
              <a:t>Out-of-bag estimate</a:t>
            </a:r>
            <a:endParaRPr lang="zh-CN" altLang="en-US" smtClean="0"/>
          </a:p>
        </p:txBody>
      </p:sp>
      <p:sp>
        <p:nvSpPr>
          <p:cNvPr id="9219" name="Rectangle 1"/>
          <p:cNvSpPr>
            <a:spLocks noGrp="1" noChangeArrowheads="1"/>
          </p:cNvSpPr>
          <p:nvPr>
            <p:ph idx="1"/>
          </p:nvPr>
        </p:nvSpPr>
        <p:spPr>
          <a:xfrm>
            <a:off x="771525" y="2297334"/>
            <a:ext cx="6830716" cy="154657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indent="0">
              <a:spcBef>
                <a:spcPct val="0"/>
              </a:spcBef>
              <a:buNone/>
            </a:pPr>
            <a:r>
              <a:rPr lang="zh-CN" altLang="en-US" sz="1350">
                <a:latin typeface="Arial" panose="020B0604020202020204" pitchFamily="34" charset="0"/>
              </a:rPr>
              <a:t>显然，对于一个数据集</a:t>
            </a:r>
            <a:r>
              <a:rPr lang="en-US" altLang="zh-CN" sz="1350">
                <a:latin typeface="Arial" panose="020B0604020202020204" pitchFamily="34" charset="0"/>
              </a:rPr>
              <a:t>D</a:t>
            </a:r>
            <a:r>
              <a:rPr lang="zh-CN" altLang="en-US" sz="1350">
                <a:latin typeface="Arial" panose="020B0604020202020204" pitchFamily="34" charset="0"/>
              </a:rPr>
              <a:t>，</a:t>
            </a:r>
            <a:r>
              <a:rPr lang="en-US" altLang="zh-CN" sz="1350">
                <a:latin typeface="Arial" panose="020B0604020202020204" pitchFamily="34" charset="0"/>
              </a:rPr>
              <a:t>D</a:t>
            </a:r>
            <a:r>
              <a:rPr lang="zh-CN" altLang="en-US" sz="1350">
                <a:latin typeface="Arial" panose="020B0604020202020204" pitchFamily="34" charset="0"/>
              </a:rPr>
              <a:t>中有一部分样本会在</a:t>
            </a:r>
            <a:r>
              <a:rPr lang="en-US" altLang="zh-CN" sz="1350">
                <a:latin typeface="Arial" panose="020B0604020202020204" pitchFamily="34" charset="0"/>
              </a:rPr>
              <a:t>D’</a:t>
            </a:r>
            <a:r>
              <a:rPr lang="zh-CN" altLang="en-US" sz="1350">
                <a:latin typeface="Arial" panose="020B0604020202020204" pitchFamily="34" charset="0"/>
              </a:rPr>
              <a:t>中多次出现，而一部分样本不出现。</a:t>
            </a:r>
            <a:endParaRPr lang="en-US" altLang="zh-CN" sz="1350">
              <a:latin typeface="Arial" panose="020B0604020202020204" pitchFamily="34" charset="0"/>
            </a:endParaRPr>
          </a:p>
          <a:p>
            <a:pPr marL="0" indent="0">
              <a:spcBef>
                <a:spcPct val="0"/>
              </a:spcBef>
              <a:buNone/>
            </a:pPr>
            <a:r>
              <a:rPr lang="zh-CN" altLang="en-US" sz="1350">
                <a:latin typeface="Arial" panose="020B0604020202020204" pitchFamily="34" charset="0"/>
              </a:rPr>
              <a:t>可以做一个简单的估计，样本在</a:t>
            </a:r>
            <a:r>
              <a:rPr lang="en-US" altLang="zh-CN" sz="1350">
                <a:latin typeface="Arial" panose="020B0604020202020204" pitchFamily="34" charset="0"/>
              </a:rPr>
              <a:t>n</a:t>
            </a:r>
            <a:r>
              <a:rPr lang="zh-CN" altLang="en-US" sz="1350">
                <a:latin typeface="Arial" panose="020B0604020202020204" pitchFamily="34" charset="0"/>
              </a:rPr>
              <a:t>次采样中始终不被采样到的概率是：</a:t>
            </a:r>
            <a:endParaRPr lang="en-US" altLang="zh-CN" sz="1350">
              <a:latin typeface="Arial" panose="020B0604020202020204" pitchFamily="34" charset="0"/>
            </a:endParaRPr>
          </a:p>
          <a:p>
            <a:pPr marL="0" indent="0">
              <a:spcBef>
                <a:spcPct val="0"/>
              </a:spcBef>
              <a:buNone/>
            </a:pPr>
            <a:endParaRPr lang="en-US" altLang="zh-CN" sz="1350">
              <a:latin typeface="Arial" panose="020B0604020202020204" pitchFamily="34" charset="0"/>
            </a:endParaRPr>
          </a:p>
          <a:p>
            <a:pPr marL="0" indent="0">
              <a:spcBef>
                <a:spcPct val="0"/>
              </a:spcBef>
              <a:buNone/>
            </a:pPr>
            <a:endParaRPr lang="en-US" altLang="zh-CN" sz="1350">
              <a:latin typeface="Arial" panose="020B0604020202020204" pitchFamily="34" charset="0"/>
            </a:endParaRPr>
          </a:p>
          <a:p>
            <a:pPr marL="0" indent="0">
              <a:spcBef>
                <a:spcPct val="0"/>
              </a:spcBef>
              <a:buNone/>
            </a:pPr>
            <a:endParaRPr lang="en-US" altLang="zh-CN" sz="1350">
              <a:latin typeface="Arial" panose="020B0604020202020204" pitchFamily="34" charset="0"/>
            </a:endParaRPr>
          </a:p>
          <a:p>
            <a:pPr marL="0" indent="0">
              <a:spcBef>
                <a:spcPct val="0"/>
              </a:spcBef>
              <a:buNone/>
            </a:pPr>
            <a:r>
              <a:rPr lang="en-US" altLang="zh-CN" sz="1350">
                <a:latin typeface="Arial" panose="020B0604020202020204" pitchFamily="34" charset="0"/>
              </a:rPr>
              <a:t>                               </a:t>
            </a:r>
            <a:r>
              <a:rPr lang="zh-CN" altLang="en-US" sz="1350">
                <a:latin typeface="Arial" panose="020B0604020202020204" pitchFamily="34" charset="0"/>
              </a:rPr>
              <a:t>有极限                             所以有</a:t>
            </a:r>
            <a:endParaRPr lang="en-US" altLang="zh-CN" sz="1350">
              <a:latin typeface="Arial" panose="020B0604020202020204" pitchFamily="34" charset="0"/>
            </a:endParaRPr>
          </a:p>
          <a:p>
            <a:pPr marL="0" indent="0">
              <a:spcBef>
                <a:spcPct val="0"/>
              </a:spcBef>
              <a:buNone/>
            </a:pPr>
            <a:endParaRPr lang="en-US" altLang="zh-CN" sz="1350">
              <a:latin typeface="Arial" panose="020B0604020202020204" pitchFamily="34" charset="0"/>
            </a:endParaRPr>
          </a:p>
        </p:txBody>
      </p:sp>
      <p:pic>
        <p:nvPicPr>
          <p:cNvPr id="922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944" y="2949179"/>
            <a:ext cx="1601391" cy="91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510" y="3252788"/>
            <a:ext cx="1157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6"/>
          <p:cNvPicPr>
            <a:picLocks noChangeAspect="1"/>
          </p:cNvPicPr>
          <p:nvPr/>
        </p:nvPicPr>
        <p:blipFill>
          <a:blip r:embed="rId4">
            <a:extLst>
              <a:ext uri="{28A0092B-C50C-407E-A947-70E740481C1C}">
                <a14:useLocalDpi xmlns:a14="http://schemas.microsoft.com/office/drawing/2010/main" val="0"/>
              </a:ext>
            </a:extLst>
          </a:blip>
          <a:srcRect l="3362"/>
          <a:stretch>
            <a:fillRect/>
          </a:stretch>
        </p:blipFill>
        <p:spPr bwMode="auto">
          <a:xfrm>
            <a:off x="4869656" y="3280172"/>
            <a:ext cx="1429941"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文本框 8"/>
          <p:cNvSpPr txBox="1">
            <a:spLocks noChangeArrowheads="1"/>
          </p:cNvSpPr>
          <p:nvPr/>
        </p:nvSpPr>
        <p:spPr bwMode="auto">
          <a:xfrm>
            <a:off x="771526" y="4015979"/>
            <a:ext cx="662713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350"/>
              <a:t>所以会有</a:t>
            </a:r>
            <a:r>
              <a:rPr lang="en-US" altLang="zh-CN" sz="1350"/>
              <a:t>36.8%</a:t>
            </a:r>
            <a:r>
              <a:rPr lang="zh-CN" altLang="en-US" sz="1350"/>
              <a:t>的点不出现在采样集</a:t>
            </a:r>
            <a:r>
              <a:rPr lang="en-US" altLang="zh-CN" sz="1350"/>
              <a:t>D’</a:t>
            </a:r>
            <a:r>
              <a:rPr lang="zh-CN" altLang="en-US" sz="1350"/>
              <a:t>中，这一部分的数据可作为测试集，这样的测试</a:t>
            </a:r>
            <a:endParaRPr lang="en-US" altLang="zh-CN" sz="1350"/>
          </a:p>
          <a:p>
            <a:pPr eaLnBrk="1" hangingPunct="1">
              <a:lnSpc>
                <a:spcPct val="100000"/>
              </a:lnSpc>
              <a:spcBef>
                <a:spcPct val="0"/>
              </a:spcBef>
              <a:buFontTx/>
              <a:buNone/>
            </a:pPr>
            <a:r>
              <a:rPr lang="zh-CN" altLang="en-US" sz="1350"/>
              <a:t>结果称为“包外估计”</a:t>
            </a:r>
          </a:p>
        </p:txBody>
      </p:sp>
    </p:spTree>
    <p:extLst>
      <p:ext uri="{BB962C8B-B14F-4D97-AF65-F5344CB8AC3E}">
        <p14:creationId xmlns:p14="http://schemas.microsoft.com/office/powerpoint/2010/main" val="29801896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en-US" altLang="zh-CN" b="1" smtClean="0"/>
              <a:t>Bagging</a:t>
            </a:r>
            <a:r>
              <a:rPr lang="zh-CN" altLang="en-US" b="1" smtClean="0"/>
              <a:t>算法流程</a:t>
            </a:r>
            <a:endParaRPr lang="zh-CN" altLang="en-US" smtClean="0"/>
          </a:p>
        </p:txBody>
      </p:sp>
      <p:sp>
        <p:nvSpPr>
          <p:cNvPr id="3" name="内容占位符 2"/>
          <p:cNvSpPr>
            <a:spLocks noGrp="1" noRot="1" noChangeAspect="1" noMove="1" noResize="1" noEditPoints="1" noAdjustHandles="1" noChangeArrowheads="1" noChangeShapeType="1" noTextEdit="1"/>
          </p:cNvSpPr>
          <p:nvPr>
            <p:ph idx="1"/>
          </p:nvPr>
        </p:nvSpPr>
        <p:spPr>
          <a:xfrm>
            <a:off x="368632" y="2125266"/>
            <a:ext cx="8563947" cy="3789759"/>
          </a:xfrm>
          <a:blipFill>
            <a:blip r:embed="rId2"/>
            <a:stretch>
              <a:fillRect l="-107" t="-1086"/>
            </a:stretch>
          </a:blipFill>
          <a:extLst/>
        </p:spPr>
        <p:txBody>
          <a:bodyPr/>
          <a:lstStyle/>
          <a:p>
            <a:pPr eaLnBrk="1" hangingPunct="1">
              <a:defRPr/>
            </a:pPr>
            <a:r>
              <a:rPr lang="zh-CN" altLang="en-US">
                <a:noFill/>
              </a:rPr>
              <a:t> </a:t>
            </a:r>
          </a:p>
        </p:txBody>
      </p:sp>
      <p:pic>
        <p:nvPicPr>
          <p:cNvPr id="10244"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335" y="1691879"/>
            <a:ext cx="5211365" cy="254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404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68313" y="1268413"/>
            <a:ext cx="2087562" cy="855662"/>
          </a:xfrm>
        </p:spPr>
        <p:txBody>
          <a:bodyPr/>
          <a:lstStyle/>
          <a:p>
            <a:r>
              <a:rPr lang="en-US" altLang="zh-CN" sz="2800" b="0" smtClean="0"/>
              <a:t>CART</a:t>
            </a:r>
            <a:r>
              <a:rPr lang="zh-CN" altLang="en-US" sz="2800" b="0" smtClean="0"/>
              <a:t>算法</a:t>
            </a:r>
          </a:p>
        </p:txBody>
      </p:sp>
      <p:sp>
        <p:nvSpPr>
          <p:cNvPr id="3" name="内容占位符 2"/>
          <p:cNvSpPr>
            <a:spLocks noGrp="1"/>
          </p:cNvSpPr>
          <p:nvPr>
            <p:ph idx="1"/>
          </p:nvPr>
        </p:nvSpPr>
        <p:spPr>
          <a:xfrm>
            <a:off x="457200" y="2997200"/>
            <a:ext cx="2962275" cy="1511300"/>
          </a:xfrm>
        </p:spPr>
        <p:txBody>
          <a:bodyPr/>
          <a:lstStyle/>
          <a:p>
            <a:pPr>
              <a:defRPr/>
            </a:pPr>
            <a:r>
              <a:rPr lang="zh-CN" altLang="en-US" sz="2000" dirty="0" smtClean="0"/>
              <a:t>决策树的生成</a:t>
            </a:r>
            <a:endParaRPr lang="en-US" altLang="zh-CN" sz="2000" dirty="0" smtClean="0"/>
          </a:p>
          <a:p>
            <a:pPr marL="0" indent="0">
              <a:buFontTx/>
              <a:buNone/>
              <a:defRPr/>
            </a:pPr>
            <a:endParaRPr lang="en-US" altLang="zh-CN" sz="2000" dirty="0" smtClean="0"/>
          </a:p>
          <a:p>
            <a:pPr>
              <a:defRPr/>
            </a:pPr>
            <a:r>
              <a:rPr lang="zh-CN" altLang="en-US" sz="2000" dirty="0" smtClean="0"/>
              <a:t>决策树的剪枝</a:t>
            </a:r>
            <a:endParaRPr lang="zh-CN" altLang="en-US" sz="2000" dirty="0"/>
          </a:p>
        </p:txBody>
      </p:sp>
    </p:spTree>
    <p:extLst>
      <p:ext uri="{BB962C8B-B14F-4D97-AF65-F5344CB8AC3E}">
        <p14:creationId xmlns:p14="http://schemas.microsoft.com/office/powerpoint/2010/main" val="2097858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623888" y="1588294"/>
            <a:ext cx="7886700" cy="2139554"/>
          </a:xfrm>
        </p:spPr>
        <p:txBody>
          <a:bodyPr/>
          <a:lstStyle/>
          <a:p>
            <a:pPr algn="ctr" eaLnBrk="1" hangingPunct="1"/>
            <a:r>
              <a:rPr lang="en-US" altLang="zh-CN" smtClean="0"/>
              <a:t>Bagging VS Boosting</a:t>
            </a:r>
            <a:endParaRPr lang="zh-CN" altLang="en-US" smtClean="0"/>
          </a:p>
        </p:txBody>
      </p:sp>
      <p:sp>
        <p:nvSpPr>
          <p:cNvPr id="3" name="文本占位符 2"/>
          <p:cNvSpPr>
            <a:spLocks noGrp="1"/>
          </p:cNvSpPr>
          <p:nvPr>
            <p:ph type="body" idx="1"/>
          </p:nvPr>
        </p:nvSpPr>
        <p:spPr/>
        <p:txBody>
          <a:bodyPr rtlCol="0">
            <a:normAutofit/>
          </a:bodyPr>
          <a:lstStyle/>
          <a:p>
            <a:pPr eaLnBrk="1" fontAlgn="auto" hangingPunct="1">
              <a:spcAft>
                <a:spcPts val="0"/>
              </a:spcAft>
              <a:defRPr/>
            </a:pPr>
            <a:endParaRPr lang="zh-CN" altLang="en-US" dirty="0"/>
          </a:p>
        </p:txBody>
      </p:sp>
    </p:spTree>
    <p:extLst>
      <p:ext uri="{BB962C8B-B14F-4D97-AF65-F5344CB8AC3E}">
        <p14:creationId xmlns:p14="http://schemas.microsoft.com/office/powerpoint/2010/main" val="19064902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r>
              <a:rPr lang="zh-CN" altLang="en-US" smtClean="0"/>
              <a:t>组成</a:t>
            </a:r>
          </a:p>
        </p:txBody>
      </p:sp>
      <p:pic>
        <p:nvPicPr>
          <p:cNvPr id="13315"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 y="2125266"/>
            <a:ext cx="7886700" cy="2415778"/>
          </a:xfrm>
        </p:spPr>
      </p:pic>
    </p:spTree>
    <p:extLst>
      <p:ext uri="{BB962C8B-B14F-4D97-AF65-F5344CB8AC3E}">
        <p14:creationId xmlns:p14="http://schemas.microsoft.com/office/powerpoint/2010/main" val="25911853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zh-CN" altLang="en-US" smtClean="0"/>
              <a:t>样本选择</a:t>
            </a:r>
          </a:p>
        </p:txBody>
      </p:sp>
      <p:pic>
        <p:nvPicPr>
          <p:cNvPr id="14339"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14375" y="1978819"/>
            <a:ext cx="7244954" cy="2675335"/>
          </a:xfrm>
        </p:spPr>
      </p:pic>
      <p:sp>
        <p:nvSpPr>
          <p:cNvPr id="14340" name="文本框 6"/>
          <p:cNvSpPr txBox="1">
            <a:spLocks noChangeArrowheads="1"/>
          </p:cNvSpPr>
          <p:nvPr/>
        </p:nvSpPr>
        <p:spPr bwMode="auto">
          <a:xfrm>
            <a:off x="714375" y="4861323"/>
            <a:ext cx="79864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500"/>
              <a:t>Bagging</a:t>
            </a:r>
            <a:r>
              <a:rPr lang="zh-CN" altLang="en-US" sz="1500"/>
              <a:t>：训练集是在原始集中有放回选取的，从原始集中选出的各轮训练集之间是独立的。</a:t>
            </a:r>
            <a:endParaRPr lang="en-US" altLang="zh-CN" sz="1500"/>
          </a:p>
          <a:p>
            <a:pPr eaLnBrk="1" hangingPunct="1">
              <a:lnSpc>
                <a:spcPct val="100000"/>
              </a:lnSpc>
              <a:spcBef>
                <a:spcPct val="0"/>
              </a:spcBef>
              <a:buFontTx/>
              <a:buNone/>
            </a:pPr>
            <a:endParaRPr lang="zh-CN" altLang="en-US" sz="1500"/>
          </a:p>
          <a:p>
            <a:pPr eaLnBrk="1" hangingPunct="1">
              <a:lnSpc>
                <a:spcPct val="100000"/>
              </a:lnSpc>
              <a:spcBef>
                <a:spcPct val="0"/>
              </a:spcBef>
              <a:buFontTx/>
              <a:buNone/>
            </a:pPr>
            <a:r>
              <a:rPr lang="en-US" altLang="zh-CN" sz="1500"/>
              <a:t>Boosting</a:t>
            </a:r>
            <a:r>
              <a:rPr lang="zh-CN" altLang="en-US" sz="1500"/>
              <a:t>：每一轮的训练集不变，只是训练集中每个样例在分类器中的权重发生变化。</a:t>
            </a:r>
            <a:endParaRPr lang="en-US" altLang="zh-CN" sz="1500"/>
          </a:p>
          <a:p>
            <a:pPr eaLnBrk="1" hangingPunct="1">
              <a:lnSpc>
                <a:spcPct val="100000"/>
              </a:lnSpc>
              <a:spcBef>
                <a:spcPct val="0"/>
              </a:spcBef>
              <a:buFontTx/>
              <a:buNone/>
            </a:pPr>
            <a:r>
              <a:rPr lang="en-US" altLang="zh-CN" sz="1500"/>
              <a:t>                  </a:t>
            </a:r>
            <a:r>
              <a:rPr lang="zh-CN" altLang="en-US" sz="1500"/>
              <a:t>而权值是根据上一轮的分类结果进行修改</a:t>
            </a:r>
          </a:p>
        </p:txBody>
      </p:sp>
    </p:spTree>
    <p:extLst>
      <p:ext uri="{BB962C8B-B14F-4D97-AF65-F5344CB8AC3E}">
        <p14:creationId xmlns:p14="http://schemas.microsoft.com/office/powerpoint/2010/main" val="20235687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zh-CN" altLang="en-US" smtClean="0"/>
              <a:t>模型训练</a:t>
            </a:r>
          </a:p>
        </p:txBody>
      </p:sp>
      <p:pic>
        <p:nvPicPr>
          <p:cNvPr id="1536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75098" y="2019301"/>
            <a:ext cx="7593806" cy="2670572"/>
          </a:xfrm>
        </p:spPr>
      </p:pic>
      <p:sp>
        <p:nvSpPr>
          <p:cNvPr id="15364" name="矩形 4"/>
          <p:cNvSpPr>
            <a:spLocks noChangeArrowheads="1"/>
          </p:cNvSpPr>
          <p:nvPr/>
        </p:nvSpPr>
        <p:spPr bwMode="auto">
          <a:xfrm>
            <a:off x="775097" y="4885135"/>
            <a:ext cx="8091488"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350"/>
              <a:t>Bagging</a:t>
            </a:r>
            <a:r>
              <a:rPr lang="zh-CN" altLang="en-US" sz="1350"/>
              <a:t>：各个预测函数可以并行生成</a:t>
            </a:r>
          </a:p>
          <a:p>
            <a:pPr eaLnBrk="1" hangingPunct="1">
              <a:lnSpc>
                <a:spcPct val="100000"/>
              </a:lnSpc>
              <a:spcBef>
                <a:spcPct val="0"/>
              </a:spcBef>
              <a:buFontTx/>
              <a:buNone/>
            </a:pPr>
            <a:r>
              <a:rPr lang="en-US" altLang="zh-CN" sz="1350"/>
              <a:t>                                                                                                                                                                                                                                                                                                                                                                                                                                                                                                                                                                                                                                                                                                                                                                                                                                                                                                                                                                                                                                                                                                                                                                                                                                                                                                                                                                                                                                                                                                                                                                                                                                                                                                                                                                                                                                                                                                                                                   Boosting</a:t>
            </a:r>
            <a:r>
              <a:rPr lang="zh-CN" altLang="en-US" sz="1350"/>
              <a:t>：各个预测函数只能顺序生成，因为后一个模型参数需要前一轮模型的结果。</a:t>
            </a:r>
          </a:p>
        </p:txBody>
      </p:sp>
    </p:spTree>
    <p:extLst>
      <p:ext uri="{BB962C8B-B14F-4D97-AF65-F5344CB8AC3E}">
        <p14:creationId xmlns:p14="http://schemas.microsoft.com/office/powerpoint/2010/main" val="5913275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smtClean="0"/>
              <a:t>预测函数</a:t>
            </a:r>
          </a:p>
        </p:txBody>
      </p:sp>
      <p:pic>
        <p:nvPicPr>
          <p:cNvPr id="16387"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 y="1941910"/>
            <a:ext cx="7621191" cy="2788444"/>
          </a:xfrm>
        </p:spPr>
      </p:pic>
      <p:sp>
        <p:nvSpPr>
          <p:cNvPr id="16388" name="矩形 4"/>
          <p:cNvSpPr>
            <a:spLocks noChangeArrowheads="1"/>
          </p:cNvSpPr>
          <p:nvPr/>
        </p:nvSpPr>
        <p:spPr bwMode="auto">
          <a:xfrm>
            <a:off x="628650" y="4919662"/>
            <a:ext cx="73437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500"/>
              <a:t>Bagging</a:t>
            </a:r>
            <a:r>
              <a:rPr lang="zh-CN" altLang="en-US" sz="1500"/>
              <a:t>：所有预测函数的权重相等。</a:t>
            </a:r>
            <a:endParaRPr lang="en-US" altLang="zh-CN" sz="1500"/>
          </a:p>
          <a:p>
            <a:pPr eaLnBrk="1" hangingPunct="1">
              <a:lnSpc>
                <a:spcPct val="100000"/>
              </a:lnSpc>
              <a:spcBef>
                <a:spcPct val="0"/>
              </a:spcBef>
              <a:buFontTx/>
              <a:buNone/>
            </a:pPr>
            <a:endParaRPr lang="zh-CN" altLang="en-US" sz="1500"/>
          </a:p>
          <a:p>
            <a:pPr eaLnBrk="1" hangingPunct="1">
              <a:lnSpc>
                <a:spcPct val="100000"/>
              </a:lnSpc>
              <a:spcBef>
                <a:spcPct val="0"/>
              </a:spcBef>
              <a:buFontTx/>
              <a:buNone/>
            </a:pPr>
            <a:r>
              <a:rPr lang="en-US" altLang="zh-CN" sz="1500"/>
              <a:t>Boosting</a:t>
            </a:r>
            <a:r>
              <a:rPr lang="zh-CN" altLang="en-US" sz="1500"/>
              <a:t>：每个弱分类器都有相应的权重，对于分类误差小的分类器会有更大的权重。</a:t>
            </a:r>
          </a:p>
        </p:txBody>
      </p:sp>
    </p:spTree>
    <p:extLst>
      <p:ext uri="{BB962C8B-B14F-4D97-AF65-F5344CB8AC3E}">
        <p14:creationId xmlns:p14="http://schemas.microsoft.com/office/powerpoint/2010/main" val="42582871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smtClean="0"/>
              <a:t>样例权重</a:t>
            </a:r>
          </a:p>
        </p:txBody>
      </p:sp>
      <p:pic>
        <p:nvPicPr>
          <p:cNvPr id="17411"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1" y="2026444"/>
            <a:ext cx="7717631" cy="2674144"/>
          </a:xfrm>
        </p:spPr>
      </p:pic>
      <p:sp>
        <p:nvSpPr>
          <p:cNvPr id="17412" name="矩形 4"/>
          <p:cNvSpPr>
            <a:spLocks noChangeArrowheads="1"/>
          </p:cNvSpPr>
          <p:nvPr/>
        </p:nvSpPr>
        <p:spPr bwMode="auto">
          <a:xfrm>
            <a:off x="628650" y="4956572"/>
            <a:ext cx="75890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500"/>
              <a:t>Bagging</a:t>
            </a:r>
            <a:r>
              <a:rPr lang="zh-CN" altLang="en-US" sz="1500"/>
              <a:t>：使用均匀取样，每个样例的权重相等</a:t>
            </a:r>
            <a:endParaRPr lang="en-US" altLang="zh-CN" sz="1500"/>
          </a:p>
          <a:p>
            <a:pPr eaLnBrk="1" hangingPunct="1">
              <a:lnSpc>
                <a:spcPct val="100000"/>
              </a:lnSpc>
              <a:spcBef>
                <a:spcPct val="0"/>
              </a:spcBef>
              <a:buFontTx/>
              <a:buNone/>
            </a:pPr>
            <a:endParaRPr lang="zh-CN" altLang="en-US" sz="1500"/>
          </a:p>
          <a:p>
            <a:pPr eaLnBrk="1" hangingPunct="1">
              <a:lnSpc>
                <a:spcPct val="100000"/>
              </a:lnSpc>
              <a:spcBef>
                <a:spcPct val="0"/>
              </a:spcBef>
              <a:buFontTx/>
              <a:buNone/>
            </a:pPr>
            <a:r>
              <a:rPr lang="en-US" altLang="zh-CN" sz="1500"/>
              <a:t>Boosting</a:t>
            </a:r>
            <a:r>
              <a:rPr lang="zh-CN" altLang="en-US" sz="1500"/>
              <a:t>：根据错误率不断调整样例的权值，错误率越大则权重越大。</a:t>
            </a:r>
          </a:p>
        </p:txBody>
      </p:sp>
    </p:spTree>
    <p:extLst>
      <p:ext uri="{BB962C8B-B14F-4D97-AF65-F5344CB8AC3E}">
        <p14:creationId xmlns:p14="http://schemas.microsoft.com/office/powerpoint/2010/main" val="30857555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algn="ctr" eaLnBrk="1" hangingPunct="1"/>
            <a:r>
              <a:rPr lang="en-US" altLang="zh-CN" b="1" smtClean="0"/>
              <a:t>Which is the best</a:t>
            </a:r>
            <a:r>
              <a:rPr lang="zh-CN" altLang="en-US" b="1" smtClean="0"/>
              <a:t>？</a:t>
            </a:r>
            <a:r>
              <a:rPr lang="en-US" altLang="zh-CN" b="1" smtClean="0"/>
              <a:t/>
            </a:r>
            <a:br>
              <a:rPr lang="en-US" altLang="zh-CN" b="1" smtClean="0"/>
            </a:br>
            <a:endParaRPr lang="zh-CN" altLang="en-US" smtClean="0"/>
          </a:p>
        </p:txBody>
      </p:sp>
      <p:sp>
        <p:nvSpPr>
          <p:cNvPr id="3" name="文本占位符 2"/>
          <p:cNvSpPr>
            <a:spLocks noGrp="1"/>
          </p:cNvSpPr>
          <p:nvPr>
            <p:ph type="body" idx="1"/>
          </p:nvPr>
        </p:nvSpPr>
        <p:spPr/>
        <p:txBody>
          <a:bodyPr rtlCol="0">
            <a:normAutofit/>
          </a:bodyPr>
          <a:lstStyle/>
          <a:p>
            <a:pPr eaLnBrk="1" fontAlgn="auto" hangingPunct="1">
              <a:spcAft>
                <a:spcPts val="0"/>
              </a:spcAft>
              <a:defRPr/>
            </a:pPr>
            <a:endParaRPr lang="zh-CN" altLang="en-US"/>
          </a:p>
        </p:txBody>
      </p:sp>
    </p:spTree>
    <p:extLst>
      <p:ext uri="{BB962C8B-B14F-4D97-AF65-F5344CB8AC3E}">
        <p14:creationId xmlns:p14="http://schemas.microsoft.com/office/powerpoint/2010/main" val="19462089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endParaRPr lang="zh-CN" altLang="en-US" smtClean="0"/>
          </a:p>
        </p:txBody>
      </p:sp>
      <p:sp>
        <p:nvSpPr>
          <p:cNvPr id="3" name="内容占位符 2"/>
          <p:cNvSpPr>
            <a:spLocks noGrp="1"/>
          </p:cNvSpPr>
          <p:nvPr>
            <p:ph idx="1"/>
          </p:nvPr>
        </p:nvSpPr>
        <p:spPr>
          <a:xfrm>
            <a:off x="628650" y="2226469"/>
            <a:ext cx="7273529" cy="3263504"/>
          </a:xfrm>
        </p:spPr>
        <p:txBody>
          <a:bodyPr rtlCol="0">
            <a:normAutofit fontScale="55000" lnSpcReduction="20000"/>
          </a:bodyPr>
          <a:lstStyle/>
          <a:p>
            <a:pPr eaLnBrk="1" hangingPunct="1">
              <a:lnSpc>
                <a:spcPct val="150000"/>
              </a:lnSpc>
              <a:spcAft>
                <a:spcPts val="0"/>
              </a:spcAft>
              <a:defRPr/>
            </a:pPr>
            <a:r>
              <a:rPr lang="en-US" altLang="zh-CN" i="1" dirty="0"/>
              <a:t>Bagging</a:t>
            </a:r>
            <a:r>
              <a:rPr lang="en-US" altLang="zh-CN" dirty="0"/>
              <a:t> </a:t>
            </a:r>
            <a:r>
              <a:rPr lang="zh-CN" altLang="en-US" dirty="0" smtClean="0"/>
              <a:t>的主要目的是减少复杂模型的</a:t>
            </a:r>
            <a:r>
              <a:rPr lang="en-US" altLang="zh-CN" dirty="0" smtClean="0"/>
              <a:t>overfitting</a:t>
            </a:r>
          </a:p>
          <a:p>
            <a:pPr marL="0" indent="0" eaLnBrk="1" hangingPunct="1">
              <a:lnSpc>
                <a:spcPct val="150000"/>
              </a:lnSpc>
              <a:spcAft>
                <a:spcPts val="0"/>
              </a:spcAft>
              <a:buNone/>
              <a:defRPr/>
            </a:pPr>
            <a:r>
              <a:rPr lang="zh-CN" altLang="en-US" dirty="0" smtClean="0"/>
              <a:t>   问题，它并行训练大量的 “强”学习器，随后将</a:t>
            </a:r>
            <a:endParaRPr lang="en-US" altLang="zh-CN" dirty="0" smtClean="0"/>
          </a:p>
          <a:p>
            <a:pPr marL="0" indent="0" eaLnBrk="1" hangingPunct="1">
              <a:lnSpc>
                <a:spcPct val="150000"/>
              </a:lnSpc>
              <a:spcAft>
                <a:spcPts val="0"/>
              </a:spcAft>
              <a:buNone/>
              <a:defRPr/>
            </a:pPr>
            <a:r>
              <a:rPr lang="zh-CN" altLang="en-US" dirty="0" smtClean="0"/>
              <a:t>   这些学习器通过某种策略组合，使它们的预测</a:t>
            </a:r>
            <a:endParaRPr lang="en-US" altLang="zh-CN" dirty="0" smtClean="0"/>
          </a:p>
          <a:p>
            <a:pPr marL="0" indent="0" eaLnBrk="1" hangingPunct="1">
              <a:lnSpc>
                <a:spcPct val="150000"/>
              </a:lnSpc>
              <a:spcAft>
                <a:spcPts val="0"/>
              </a:spcAft>
              <a:buNone/>
              <a:defRPr/>
            </a:pPr>
            <a:r>
              <a:rPr lang="en-US" altLang="zh-CN" dirty="0"/>
              <a:t> </a:t>
            </a:r>
            <a:r>
              <a:rPr lang="en-US" altLang="zh-CN" dirty="0" smtClean="0"/>
              <a:t>  </a:t>
            </a:r>
            <a:r>
              <a:rPr lang="zh-CN" altLang="en-US" dirty="0" smtClean="0"/>
              <a:t>结果更加平滑。</a:t>
            </a:r>
            <a:endParaRPr lang="en-US" altLang="zh-CN" dirty="0"/>
          </a:p>
          <a:p>
            <a:pPr marL="0" indent="0" eaLnBrk="1" hangingPunct="1">
              <a:lnSpc>
                <a:spcPct val="150000"/>
              </a:lnSpc>
              <a:spcAft>
                <a:spcPts val="0"/>
              </a:spcAft>
              <a:buNone/>
              <a:defRPr/>
            </a:pPr>
            <a:endParaRPr lang="en-US" altLang="zh-CN" dirty="0"/>
          </a:p>
          <a:p>
            <a:pPr eaLnBrk="1" hangingPunct="1">
              <a:lnSpc>
                <a:spcPct val="150000"/>
              </a:lnSpc>
              <a:spcAft>
                <a:spcPts val="0"/>
              </a:spcAft>
              <a:defRPr/>
            </a:pPr>
            <a:r>
              <a:rPr lang="en-US" altLang="zh-CN" i="1" dirty="0"/>
              <a:t>Boosting</a:t>
            </a:r>
            <a:r>
              <a:rPr lang="en-US" altLang="zh-CN" dirty="0"/>
              <a:t> </a:t>
            </a:r>
            <a:r>
              <a:rPr lang="zh-CN" altLang="en-US" dirty="0" smtClean="0"/>
              <a:t>则尝试提升弱学习器的</a:t>
            </a:r>
            <a:r>
              <a:rPr lang="zh-CN" altLang="en-US" dirty="0"/>
              <a:t>学习能力</a:t>
            </a:r>
            <a:r>
              <a:rPr lang="en-US" altLang="zh-CN" dirty="0" smtClean="0"/>
              <a:t>.</a:t>
            </a:r>
            <a:r>
              <a:rPr lang="zh-CN" altLang="en-US" dirty="0" smtClean="0"/>
              <a:t>它以一种</a:t>
            </a:r>
            <a:r>
              <a:rPr lang="en-US" altLang="zh-CN" dirty="0" smtClean="0"/>
              <a:t>sequential</a:t>
            </a:r>
            <a:r>
              <a:rPr lang="zh-CN" altLang="en-US" dirty="0" smtClean="0"/>
              <a:t>的方式依次训练大量的弱学习器，每一个学习器专注于学习前一个学习器不足的部分，随后将这些弱学习器组合成单个的强学习器</a:t>
            </a:r>
            <a:endParaRPr lang="en-US" altLang="zh-CN" dirty="0"/>
          </a:p>
        </p:txBody>
      </p:sp>
      <p:pic>
        <p:nvPicPr>
          <p:cNvPr id="194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2144" y="1946672"/>
            <a:ext cx="27241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2046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2810" y="2744391"/>
            <a:ext cx="8264128" cy="2139553"/>
          </a:xfrm>
        </p:spPr>
        <p:txBody>
          <a:bodyPr rtlCol="0">
            <a:normAutofit fontScale="90000"/>
          </a:bodyPr>
          <a:lstStyle/>
          <a:p>
            <a:pPr eaLnBrk="1" fontAlgn="auto" hangingPunct="1">
              <a:spcAft>
                <a:spcPts val="0"/>
              </a:spcAft>
              <a:defRPr/>
            </a:pPr>
            <a:r>
              <a:rPr lang="en-US" altLang="zh-CN" dirty="0" smtClean="0"/>
              <a:t/>
            </a:r>
            <a:br>
              <a:rPr lang="en-US" altLang="zh-CN" dirty="0" smtClean="0"/>
            </a:br>
            <a:r>
              <a:rPr lang="en-US" altLang="zh-CN" sz="3675" dirty="0" err="1"/>
              <a:t>AdaBoost</a:t>
            </a:r>
            <a:r>
              <a:rPr lang="en-US" altLang="zh-CN" sz="3675" dirty="0"/>
              <a:t> + </a:t>
            </a:r>
            <a:r>
              <a:rPr lang="zh-CN" altLang="en-US" sz="3675" dirty="0"/>
              <a:t>决策树 </a:t>
            </a:r>
            <a:r>
              <a:rPr lang="en-US" altLang="zh-CN" sz="3675" dirty="0"/>
              <a:t>= </a:t>
            </a:r>
            <a:r>
              <a:rPr lang="zh-CN" altLang="en-US" sz="3675" dirty="0"/>
              <a:t>提升树</a:t>
            </a:r>
            <a:r>
              <a:rPr lang="en-US" altLang="zh-CN" sz="3675" dirty="0"/>
              <a:t/>
            </a:r>
            <a:br>
              <a:rPr lang="en-US" altLang="zh-CN" sz="3675" dirty="0"/>
            </a:br>
            <a:r>
              <a:rPr lang="zh-CN" altLang="en-US" sz="3675" dirty="0"/>
              <a:t/>
            </a:r>
            <a:br>
              <a:rPr lang="zh-CN" altLang="en-US" sz="3675" dirty="0"/>
            </a:br>
            <a:r>
              <a:rPr lang="en-US" altLang="zh-CN" sz="3675" dirty="0"/>
              <a:t>Gradient Boosting + </a:t>
            </a:r>
            <a:r>
              <a:rPr lang="zh-CN" altLang="en-US" sz="3675" dirty="0"/>
              <a:t>决策树 </a:t>
            </a:r>
            <a:r>
              <a:rPr lang="en-US" altLang="zh-CN" sz="3675" dirty="0"/>
              <a:t>= GBDT</a:t>
            </a:r>
            <a:br>
              <a:rPr lang="en-US" altLang="zh-CN" sz="3675" dirty="0"/>
            </a:br>
            <a:r>
              <a:rPr lang="en-US" altLang="zh-CN" sz="3675" dirty="0"/>
              <a:t/>
            </a:r>
            <a:br>
              <a:rPr lang="en-US" altLang="zh-CN" sz="3675" dirty="0"/>
            </a:br>
            <a:r>
              <a:rPr lang="en-US" altLang="zh-CN" sz="3675" dirty="0"/>
              <a:t>Bagging + </a:t>
            </a:r>
            <a:r>
              <a:rPr lang="zh-CN" altLang="en-US" sz="3675" dirty="0"/>
              <a:t>决策树 </a:t>
            </a:r>
            <a:r>
              <a:rPr lang="en-US" altLang="zh-CN" sz="3675" dirty="0"/>
              <a:t>=</a:t>
            </a:r>
            <a:r>
              <a:rPr lang="zh-CN" altLang="en-US" sz="3675" dirty="0"/>
              <a:t>？</a:t>
            </a:r>
            <a:r>
              <a:rPr lang="zh-CN" altLang="en-US" dirty="0" smtClean="0"/>
              <a:t/>
            </a:r>
            <a:br>
              <a:rPr lang="zh-CN" altLang="en-US" dirty="0" smtClean="0"/>
            </a:br>
            <a:endParaRPr lang="zh-CN" altLang="en-US" dirty="0"/>
          </a:p>
        </p:txBody>
      </p:sp>
    </p:spTree>
    <p:extLst>
      <p:ext uri="{BB962C8B-B14F-4D97-AF65-F5344CB8AC3E}">
        <p14:creationId xmlns:p14="http://schemas.microsoft.com/office/powerpoint/2010/main" val="1309150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b="1" smtClean="0"/>
              <a:t>随机森林算法介绍</a:t>
            </a:r>
            <a:endParaRPr lang="zh-CN" altLang="en-US" smtClean="0"/>
          </a:p>
        </p:txBody>
      </p:sp>
      <p:sp>
        <p:nvSpPr>
          <p:cNvPr id="21507" name="Rectangle 1"/>
          <p:cNvSpPr>
            <a:spLocks noGrp="1" noChangeArrowheads="1"/>
          </p:cNvSpPr>
          <p:nvPr>
            <p:ph idx="1"/>
          </p:nvPr>
        </p:nvSpPr>
        <p:spPr>
          <a:xfrm>
            <a:off x="706042" y="2107779"/>
            <a:ext cx="7202090" cy="300082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lnSpc>
                <a:spcPct val="150000"/>
              </a:lnSpc>
              <a:spcBef>
                <a:spcPct val="0"/>
              </a:spcBef>
              <a:buNone/>
            </a:pPr>
            <a:r>
              <a:rPr lang="zh-CN" altLang="zh-CN" sz="1350" b="1">
                <a:latin typeface="Arial" panose="020B0604020202020204" pitchFamily="34" charset="0"/>
              </a:rPr>
              <a:t>Random Forest</a:t>
            </a:r>
            <a:r>
              <a:rPr lang="zh-CN" altLang="en-US" sz="1350" b="1">
                <a:latin typeface="Arial" panose="020B0604020202020204" pitchFamily="34" charset="0"/>
              </a:rPr>
              <a:t>（</a:t>
            </a:r>
            <a:r>
              <a:rPr lang="en-US" altLang="zh-CN" sz="1350" b="1">
                <a:latin typeface="Arial" panose="020B0604020202020204" pitchFamily="34" charset="0"/>
              </a:rPr>
              <a:t>RF</a:t>
            </a:r>
            <a:r>
              <a:rPr lang="zh-CN" altLang="en-US" sz="1350" b="1">
                <a:latin typeface="Arial" panose="020B0604020202020204" pitchFamily="34" charset="0"/>
              </a:rPr>
              <a:t>）</a:t>
            </a:r>
            <a:r>
              <a:rPr lang="en-US" altLang="zh-CN" sz="1350"/>
              <a:t> (Breiman, 2001)</a:t>
            </a:r>
            <a:endParaRPr lang="en-US" altLang="zh-CN" sz="1350" b="1">
              <a:latin typeface="Arial" panose="020B0604020202020204" pitchFamily="34" charset="0"/>
            </a:endParaRPr>
          </a:p>
          <a:p>
            <a:pPr marL="0" indent="0">
              <a:lnSpc>
                <a:spcPct val="150000"/>
              </a:lnSpc>
              <a:spcBef>
                <a:spcPct val="0"/>
              </a:spcBef>
              <a:buNone/>
            </a:pPr>
            <a:r>
              <a:rPr lang="en-US" altLang="zh-CN" sz="1350" b="1">
                <a:latin typeface="Arial" panose="020B0604020202020204" pitchFamily="34" charset="0"/>
              </a:rPr>
              <a:t>Froest</a:t>
            </a:r>
            <a:r>
              <a:rPr lang="zh-CN" altLang="en-US" sz="1350" b="1">
                <a:latin typeface="Arial" panose="020B0604020202020204" pitchFamily="34" charset="0"/>
              </a:rPr>
              <a:t>是由相互独立的</a:t>
            </a:r>
            <a:r>
              <a:rPr lang="en-US" altLang="zh-CN" sz="1350" b="1">
                <a:latin typeface="Arial" panose="020B0604020202020204" pitchFamily="34" charset="0"/>
              </a:rPr>
              <a:t>CART</a:t>
            </a:r>
            <a:r>
              <a:rPr lang="zh-CN" altLang="en-US" sz="1350" b="1">
                <a:latin typeface="Arial" panose="020B0604020202020204" pitchFamily="34" charset="0"/>
              </a:rPr>
              <a:t>决策树构成，</a:t>
            </a:r>
            <a:r>
              <a:rPr lang="zh-CN" altLang="zh-CN" sz="1350" b="1">
                <a:latin typeface="Arial" panose="020B0604020202020204" pitchFamily="34" charset="0"/>
              </a:rPr>
              <a:t>Random是指</a:t>
            </a:r>
            <a:endParaRPr lang="zh-CN" altLang="zh-CN" sz="1350">
              <a:latin typeface="Arial" panose="020B0604020202020204" pitchFamily="34" charset="0"/>
            </a:endParaRPr>
          </a:p>
          <a:p>
            <a:pPr marL="0" indent="0">
              <a:lnSpc>
                <a:spcPct val="150000"/>
              </a:lnSpc>
              <a:spcBef>
                <a:spcPct val="0"/>
              </a:spcBef>
              <a:buNone/>
            </a:pPr>
            <a:endParaRPr lang="en-US" altLang="zh-CN" sz="1350">
              <a:latin typeface="Arial" panose="020B0604020202020204" pitchFamily="34" charset="0"/>
            </a:endParaRPr>
          </a:p>
          <a:p>
            <a:pPr marL="0" indent="0">
              <a:lnSpc>
                <a:spcPct val="150000"/>
              </a:lnSpc>
              <a:spcBef>
                <a:spcPct val="0"/>
              </a:spcBef>
              <a:buNone/>
            </a:pPr>
            <a:r>
              <a:rPr lang="zh-CN" altLang="zh-CN" sz="1350">
                <a:latin typeface="Arial" panose="020B0604020202020204" pitchFamily="34" charset="0"/>
              </a:rPr>
              <a:t>1.训练样本选择方面的Random：</a:t>
            </a:r>
          </a:p>
          <a:p>
            <a:pPr marL="0" indent="0">
              <a:lnSpc>
                <a:spcPct val="150000"/>
              </a:lnSpc>
              <a:spcBef>
                <a:spcPct val="0"/>
              </a:spcBef>
              <a:buNone/>
            </a:pPr>
            <a:r>
              <a:rPr lang="zh-CN" altLang="zh-CN" sz="1350">
                <a:latin typeface="Arial" panose="020B0604020202020204" pitchFamily="34" charset="0"/>
              </a:rPr>
              <a:t>Bootstrap方法随机选择子样本</a:t>
            </a:r>
            <a:endParaRPr lang="en-US" altLang="zh-CN" sz="1350">
              <a:latin typeface="Arial" panose="020B0604020202020204" pitchFamily="34" charset="0"/>
            </a:endParaRPr>
          </a:p>
          <a:p>
            <a:pPr marL="0" indent="0">
              <a:lnSpc>
                <a:spcPct val="150000"/>
              </a:lnSpc>
              <a:spcBef>
                <a:spcPct val="0"/>
              </a:spcBef>
              <a:buNone/>
            </a:pPr>
            <a:endParaRPr lang="zh-CN" altLang="zh-CN" sz="1350">
              <a:latin typeface="Arial" panose="020B0604020202020204" pitchFamily="34" charset="0"/>
            </a:endParaRPr>
          </a:p>
          <a:p>
            <a:pPr marL="0" indent="0">
              <a:lnSpc>
                <a:spcPct val="150000"/>
              </a:lnSpc>
              <a:spcBef>
                <a:spcPct val="0"/>
              </a:spcBef>
              <a:buNone/>
            </a:pPr>
            <a:r>
              <a:rPr lang="zh-CN" altLang="zh-CN" sz="1350">
                <a:latin typeface="Arial" panose="020B0604020202020204" pitchFamily="34" charset="0"/>
              </a:rPr>
              <a:t>2.特征选择方面的Random：</a:t>
            </a:r>
          </a:p>
          <a:p>
            <a:pPr marL="0" indent="0">
              <a:lnSpc>
                <a:spcPct val="150000"/>
              </a:lnSpc>
              <a:spcBef>
                <a:spcPct val="0"/>
              </a:spcBef>
              <a:buNone/>
            </a:pPr>
            <a:r>
              <a:rPr lang="zh-CN" altLang="zh-CN" sz="1350">
                <a:latin typeface="Arial" panose="020B0604020202020204" pitchFamily="34" charset="0"/>
              </a:rPr>
              <a:t>属性集中随机选择k个属性，每个树节点分裂时，从这随机的k个属性，选择最优的。</a:t>
            </a:r>
          </a:p>
          <a:p>
            <a:pPr marL="0" indent="0">
              <a:spcBef>
                <a:spcPct val="0"/>
              </a:spcBef>
              <a:buNone/>
            </a:pPr>
            <a:r>
              <a:rPr lang="zh-CN" altLang="zh-CN" sz="1350">
                <a:latin typeface="Arial" panose="020B0604020202020204" pitchFamily="34" charset="0"/>
              </a:rPr>
              <a:t/>
            </a:r>
            <a:br>
              <a:rPr lang="zh-CN" altLang="zh-CN" sz="1350">
                <a:latin typeface="Arial" panose="020B0604020202020204" pitchFamily="34" charset="0"/>
              </a:rPr>
            </a:br>
            <a:endParaRPr lang="zh-CN" altLang="zh-CN" sz="1350">
              <a:latin typeface="Arial" panose="020B0604020202020204" pitchFamily="34" charset="0"/>
            </a:endParaRPr>
          </a:p>
        </p:txBody>
      </p:sp>
    </p:spTree>
    <p:extLst>
      <p:ext uri="{BB962C8B-B14F-4D97-AF65-F5344CB8AC3E}">
        <p14:creationId xmlns:p14="http://schemas.microsoft.com/office/powerpoint/2010/main" val="544357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468313" y="1412875"/>
            <a:ext cx="2159000" cy="711200"/>
          </a:xfrm>
        </p:spPr>
        <p:txBody>
          <a:bodyPr/>
          <a:lstStyle/>
          <a:p>
            <a:r>
              <a:rPr lang="en-US" altLang="zh-CN" sz="3200" b="0" smtClean="0"/>
              <a:t>CART</a:t>
            </a:r>
            <a:r>
              <a:rPr lang="zh-CN" altLang="en-US" sz="3200" b="0" smtClean="0"/>
              <a:t>剪枝</a:t>
            </a:r>
            <a:endParaRPr lang="zh-CN" altLang="en-US" b="0" smtClean="0"/>
          </a:p>
        </p:txBody>
      </p:sp>
      <p:sp>
        <p:nvSpPr>
          <p:cNvPr id="15363" name="内容占位符 2"/>
          <p:cNvSpPr>
            <a:spLocks noGrp="1"/>
          </p:cNvSpPr>
          <p:nvPr>
            <p:ph idx="1"/>
          </p:nvPr>
        </p:nvSpPr>
        <p:spPr>
          <a:xfrm>
            <a:off x="457200" y="3068638"/>
            <a:ext cx="3970338" cy="1728787"/>
          </a:xfrm>
        </p:spPr>
        <p:txBody>
          <a:bodyPr/>
          <a:lstStyle/>
          <a:p>
            <a:r>
              <a:rPr lang="zh-CN" altLang="en-US" sz="2400" smtClean="0"/>
              <a:t>剪枝形成一个子树的序列</a:t>
            </a:r>
            <a:endParaRPr lang="en-US" altLang="zh-CN" sz="2400" smtClean="0"/>
          </a:p>
          <a:p>
            <a:endParaRPr lang="en-US" altLang="zh-CN" sz="2400" smtClean="0"/>
          </a:p>
          <a:p>
            <a:r>
              <a:rPr lang="zh-CN" altLang="en-US" sz="2400" smtClean="0"/>
              <a:t>交叉验证选取最优子树</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966913"/>
            <a:ext cx="2808287"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9550" y="3402013"/>
            <a:ext cx="25241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a:off x="6551613" y="2636838"/>
            <a:ext cx="0" cy="5762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86261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r>
              <a:rPr lang="zh-CN" altLang="en-US" b="1" smtClean="0"/>
              <a:t>算法流程</a:t>
            </a:r>
          </a:p>
        </p:txBody>
      </p:sp>
      <p:sp>
        <p:nvSpPr>
          <p:cNvPr id="23555" name="Rectangle 1"/>
          <p:cNvSpPr>
            <a:spLocks noGrp="1" noChangeArrowheads="1"/>
          </p:cNvSpPr>
          <p:nvPr>
            <p:ph idx="1"/>
          </p:nvPr>
        </p:nvSpPr>
        <p:spPr>
          <a:xfrm>
            <a:off x="71438" y="4130606"/>
            <a:ext cx="6677025" cy="175432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lnSpc>
                <a:spcPct val="150000"/>
              </a:lnSpc>
              <a:spcBef>
                <a:spcPct val="0"/>
              </a:spcBef>
              <a:buNone/>
            </a:pPr>
            <a:r>
              <a:rPr lang="zh-CN" altLang="zh-CN" sz="900">
                <a:solidFill>
                  <a:srgbClr val="000000"/>
                </a:solidFill>
                <a:latin typeface="Verdana" panose="020B0604030504040204" pitchFamily="34" charset="0"/>
              </a:rPr>
              <a:t>　　　　输入为</a:t>
            </a:r>
            <a:r>
              <a:rPr lang="zh-CN" altLang="en-US" sz="900">
                <a:solidFill>
                  <a:srgbClr val="000000"/>
                </a:solidFill>
                <a:latin typeface="Verdana" panose="020B0604030504040204" pitchFamily="34" charset="0"/>
              </a:rPr>
              <a:t>：</a:t>
            </a:r>
            <a:r>
              <a:rPr lang="zh-CN" altLang="zh-CN" sz="900">
                <a:solidFill>
                  <a:srgbClr val="000000"/>
                </a:solidFill>
                <a:latin typeface="Verdana" panose="020B0604030504040204" pitchFamily="34" charset="0"/>
              </a:rPr>
              <a:t>样本集</a:t>
            </a:r>
            <a:r>
              <a:rPr lang="zh-CN" altLang="zh-CN" sz="900">
                <a:solidFill>
                  <a:srgbClr val="000000"/>
                </a:solidFill>
                <a:latin typeface="Verdana" panose="020B0604030504040204" pitchFamily="34" charset="0"/>
                <a:ea typeface="MathJax_Math-italic"/>
                <a:cs typeface="MathJax_Math-italic"/>
              </a:rPr>
              <a:t>D</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ea typeface="MathJax_Math-italic"/>
                <a:cs typeface="MathJax_Math-italic"/>
              </a:rPr>
              <a:t>x</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ea typeface="MathJax_Math-italic"/>
                <a:cs typeface="MathJax_Math-italic"/>
              </a:rPr>
              <a:t>y</a:t>
            </a:r>
            <a:r>
              <a:rPr lang="zh-CN" altLang="zh-CN" sz="900">
                <a:solidFill>
                  <a:srgbClr val="000000"/>
                </a:solidFill>
                <a:latin typeface="Verdana" panose="020B0604030504040204" pitchFamily="34" charset="0"/>
                <a:ea typeface="MathJax_Main"/>
                <a:cs typeface="MathJax_Main"/>
              </a:rPr>
              <a:t>1),(</a:t>
            </a:r>
            <a:r>
              <a:rPr lang="zh-CN" altLang="zh-CN" sz="900">
                <a:solidFill>
                  <a:srgbClr val="000000"/>
                </a:solidFill>
                <a:latin typeface="Verdana" panose="020B0604030504040204" pitchFamily="34" charset="0"/>
                <a:ea typeface="MathJax_Math-italic"/>
                <a:cs typeface="MathJax_Math-italic"/>
              </a:rPr>
              <a:t>x</a:t>
            </a:r>
            <a:r>
              <a:rPr lang="zh-CN" altLang="zh-CN" sz="900">
                <a:solidFill>
                  <a:srgbClr val="000000"/>
                </a:solidFill>
                <a:latin typeface="Verdana" panose="020B0604030504040204" pitchFamily="34" charset="0"/>
                <a:ea typeface="MathJax_Main"/>
                <a:cs typeface="MathJax_Main"/>
              </a:rPr>
              <a:t>2,</a:t>
            </a:r>
            <a:r>
              <a:rPr lang="zh-CN" altLang="zh-CN" sz="900">
                <a:solidFill>
                  <a:srgbClr val="000000"/>
                </a:solidFill>
                <a:latin typeface="Verdana" panose="020B0604030504040204" pitchFamily="34" charset="0"/>
                <a:ea typeface="MathJax_Math-italic"/>
                <a:cs typeface="MathJax_Math-italic"/>
              </a:rPr>
              <a:t>y</a:t>
            </a:r>
            <a:r>
              <a:rPr lang="zh-CN" altLang="zh-CN" sz="900">
                <a:solidFill>
                  <a:srgbClr val="000000"/>
                </a:solidFill>
                <a:latin typeface="Verdana" panose="020B0604030504040204" pitchFamily="34" charset="0"/>
                <a:ea typeface="MathJax_Main"/>
                <a:cs typeface="MathJax_Main"/>
              </a:rPr>
              <a:t>2),...(</a:t>
            </a:r>
            <a:r>
              <a:rPr lang="zh-CN" altLang="zh-CN" sz="900">
                <a:solidFill>
                  <a:srgbClr val="000000"/>
                </a:solidFill>
                <a:latin typeface="Verdana" panose="020B0604030504040204" pitchFamily="34" charset="0"/>
                <a:ea typeface="MathJax_Math-italic"/>
                <a:cs typeface="MathJax_Math-italic"/>
              </a:rPr>
              <a:t>xm</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ea typeface="MathJax_Math-italic"/>
                <a:cs typeface="MathJax_Math-italic"/>
              </a:rPr>
              <a:t>ym</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rPr>
              <a:t> ，分类器迭代次数T。</a:t>
            </a:r>
            <a:endParaRPr lang="zh-CN" altLang="zh-CN" sz="900">
              <a:latin typeface="Arial" panose="020B0604020202020204" pitchFamily="34" charset="0"/>
            </a:endParaRPr>
          </a:p>
          <a:p>
            <a:pPr marL="0" indent="0">
              <a:lnSpc>
                <a:spcPct val="150000"/>
              </a:lnSpc>
              <a:spcBef>
                <a:spcPct val="0"/>
              </a:spcBef>
              <a:buNone/>
            </a:pPr>
            <a:r>
              <a:rPr lang="zh-CN" altLang="zh-CN" sz="900">
                <a:solidFill>
                  <a:srgbClr val="000000"/>
                </a:solidFill>
                <a:latin typeface="Verdana" panose="020B0604030504040204" pitchFamily="34" charset="0"/>
              </a:rPr>
              <a:t>　　　　输出为</a:t>
            </a:r>
            <a:r>
              <a:rPr lang="zh-CN" altLang="en-US" sz="900">
                <a:solidFill>
                  <a:srgbClr val="000000"/>
                </a:solidFill>
                <a:latin typeface="Verdana" panose="020B0604030504040204" pitchFamily="34" charset="0"/>
              </a:rPr>
              <a:t>：</a:t>
            </a:r>
            <a:r>
              <a:rPr lang="zh-CN" altLang="zh-CN" sz="900">
                <a:solidFill>
                  <a:srgbClr val="000000"/>
                </a:solidFill>
                <a:latin typeface="Verdana" panose="020B0604030504040204" pitchFamily="34" charset="0"/>
              </a:rPr>
              <a:t>最终的强</a:t>
            </a:r>
            <a:r>
              <a:rPr lang="zh-CN" altLang="en-US" sz="900">
                <a:solidFill>
                  <a:srgbClr val="000000"/>
                </a:solidFill>
                <a:latin typeface="Verdana" panose="020B0604030504040204" pitchFamily="34" charset="0"/>
              </a:rPr>
              <a:t>分类</a:t>
            </a:r>
            <a:r>
              <a:rPr lang="zh-CN" altLang="zh-CN" sz="900">
                <a:solidFill>
                  <a:srgbClr val="000000"/>
                </a:solidFill>
                <a:latin typeface="Verdana" panose="020B0604030504040204" pitchFamily="34" charset="0"/>
              </a:rPr>
              <a:t>器</a:t>
            </a:r>
            <a:r>
              <a:rPr lang="zh-CN" altLang="zh-CN" sz="900">
                <a:solidFill>
                  <a:srgbClr val="000000"/>
                </a:solidFill>
                <a:latin typeface="Verdana" panose="020B0604030504040204" pitchFamily="34" charset="0"/>
                <a:ea typeface="MathJax_Math-italic"/>
                <a:cs typeface="MathJax_Math-italic"/>
              </a:rPr>
              <a:t>f</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ea typeface="MathJax_Math-italic"/>
                <a:cs typeface="MathJax_Math-italic"/>
              </a:rPr>
              <a:t>x</a:t>
            </a:r>
            <a:r>
              <a:rPr lang="zh-CN" altLang="zh-CN" sz="900">
                <a:solidFill>
                  <a:srgbClr val="000000"/>
                </a:solidFill>
                <a:latin typeface="Verdana" panose="020B0604030504040204" pitchFamily="34" charset="0"/>
                <a:ea typeface="MathJax_Main"/>
                <a:cs typeface="MathJax_Main"/>
              </a:rPr>
              <a:t>)</a:t>
            </a:r>
            <a:endParaRPr lang="zh-CN" altLang="zh-CN" sz="900">
              <a:latin typeface="Arial" panose="020B0604020202020204" pitchFamily="34" charset="0"/>
            </a:endParaRPr>
          </a:p>
          <a:p>
            <a:pPr marL="0" indent="0">
              <a:lnSpc>
                <a:spcPct val="150000"/>
              </a:lnSpc>
              <a:spcBef>
                <a:spcPct val="0"/>
              </a:spcBef>
              <a:buNone/>
            </a:pPr>
            <a:r>
              <a:rPr lang="zh-CN" altLang="zh-CN" sz="900">
                <a:solidFill>
                  <a:srgbClr val="000000"/>
                </a:solidFill>
                <a:latin typeface="Verdana" panose="020B0604030504040204" pitchFamily="34" charset="0"/>
              </a:rPr>
              <a:t>　　　　1）对于t=1,2...,T:</a:t>
            </a:r>
            <a:endParaRPr lang="zh-CN" altLang="zh-CN" sz="900">
              <a:latin typeface="Arial" panose="020B0604020202020204" pitchFamily="34" charset="0"/>
            </a:endParaRPr>
          </a:p>
          <a:p>
            <a:pPr marL="0" indent="0">
              <a:lnSpc>
                <a:spcPct val="150000"/>
              </a:lnSpc>
              <a:spcBef>
                <a:spcPct val="0"/>
              </a:spcBef>
              <a:buNone/>
            </a:pPr>
            <a:r>
              <a:rPr lang="zh-CN" altLang="zh-CN" sz="900">
                <a:solidFill>
                  <a:srgbClr val="000000"/>
                </a:solidFill>
                <a:latin typeface="Verdana" panose="020B0604030504040204" pitchFamily="34" charset="0"/>
              </a:rPr>
              <a:t>　　　　　　a)对训练集进行第t次随机采样，共采集m次，得到包含m个样本的采样集</a:t>
            </a:r>
            <a:r>
              <a:rPr lang="zh-CN" altLang="zh-CN" sz="900">
                <a:solidFill>
                  <a:srgbClr val="000000"/>
                </a:solidFill>
                <a:latin typeface="Verdana" panose="020B0604030504040204" pitchFamily="34" charset="0"/>
                <a:ea typeface="MathJax_Math-italic"/>
                <a:cs typeface="MathJax_Math-italic"/>
              </a:rPr>
              <a:t>Dt</a:t>
            </a:r>
            <a:endParaRPr lang="zh-CN" altLang="zh-CN" sz="900">
              <a:latin typeface="Arial" panose="020B0604020202020204" pitchFamily="34" charset="0"/>
            </a:endParaRPr>
          </a:p>
          <a:p>
            <a:pPr marL="0" indent="0">
              <a:lnSpc>
                <a:spcPct val="150000"/>
              </a:lnSpc>
              <a:spcBef>
                <a:spcPct val="0"/>
              </a:spcBef>
              <a:buNone/>
            </a:pPr>
            <a:r>
              <a:rPr lang="zh-CN" altLang="zh-CN" sz="900">
                <a:solidFill>
                  <a:srgbClr val="000000"/>
                </a:solidFill>
                <a:latin typeface="Verdana" panose="020B0604030504040204" pitchFamily="34" charset="0"/>
              </a:rPr>
              <a:t>　　　　　　b)用采样集</a:t>
            </a:r>
            <a:r>
              <a:rPr lang="zh-CN" altLang="zh-CN" sz="900">
                <a:solidFill>
                  <a:srgbClr val="000000"/>
                </a:solidFill>
                <a:latin typeface="Verdana" panose="020B0604030504040204" pitchFamily="34" charset="0"/>
                <a:ea typeface="MathJax_Math-italic"/>
                <a:cs typeface="MathJax_Math-italic"/>
              </a:rPr>
              <a:t>Dt</a:t>
            </a:r>
            <a:r>
              <a:rPr lang="zh-CN" altLang="zh-CN" sz="900">
                <a:solidFill>
                  <a:srgbClr val="000000"/>
                </a:solidFill>
                <a:latin typeface="Verdana" panose="020B0604030504040204" pitchFamily="34" charset="0"/>
              </a:rPr>
              <a:t>训练第t个决策树模型</a:t>
            </a:r>
            <a:r>
              <a:rPr lang="zh-CN" altLang="zh-CN" sz="900">
                <a:solidFill>
                  <a:srgbClr val="000000"/>
                </a:solidFill>
                <a:latin typeface="Verdana" panose="020B0604030504040204" pitchFamily="34" charset="0"/>
                <a:ea typeface="MathJax_Math-italic"/>
                <a:cs typeface="MathJax_Math-italic"/>
              </a:rPr>
              <a:t>Gt</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ea typeface="MathJax_Math-italic"/>
                <a:cs typeface="MathJax_Math-italic"/>
              </a:rPr>
              <a:t>x</a:t>
            </a:r>
            <a:r>
              <a:rPr lang="zh-CN" altLang="zh-CN" sz="900">
                <a:solidFill>
                  <a:srgbClr val="000000"/>
                </a:solidFill>
                <a:latin typeface="Verdana" panose="020B0604030504040204" pitchFamily="34" charset="0"/>
                <a:ea typeface="MathJax_Main"/>
                <a:cs typeface="MathJax_Main"/>
              </a:rPr>
              <a:t>)</a:t>
            </a:r>
            <a:r>
              <a:rPr lang="zh-CN" altLang="zh-CN" sz="900">
                <a:solidFill>
                  <a:srgbClr val="000000"/>
                </a:solidFill>
                <a:latin typeface="Verdana" panose="020B0604030504040204" pitchFamily="34" charset="0"/>
              </a:rPr>
              <a:t>，在训练决策树模型的节点的时候， </a:t>
            </a:r>
            <a:r>
              <a:rPr lang="zh-CN" altLang="zh-CN" sz="900" b="1">
                <a:solidFill>
                  <a:srgbClr val="000000"/>
                </a:solidFill>
                <a:latin typeface="Verdana" panose="020B0604030504040204" pitchFamily="34" charset="0"/>
              </a:rPr>
              <a:t>在节点上所有的样本特征中选择一部</a:t>
            </a:r>
            <a:r>
              <a:rPr lang="en-US" altLang="zh-CN" sz="900" b="1">
                <a:solidFill>
                  <a:srgbClr val="000000"/>
                </a:solidFill>
                <a:latin typeface="Verdana" panose="020B0604030504040204" pitchFamily="34" charset="0"/>
              </a:rPr>
              <a:t>  </a:t>
            </a:r>
          </a:p>
          <a:p>
            <a:pPr marL="0" indent="0">
              <a:lnSpc>
                <a:spcPct val="150000"/>
              </a:lnSpc>
              <a:spcBef>
                <a:spcPct val="0"/>
              </a:spcBef>
              <a:buNone/>
            </a:pPr>
            <a:r>
              <a:rPr lang="en-US" altLang="zh-CN" sz="900" b="1">
                <a:solidFill>
                  <a:srgbClr val="000000"/>
                </a:solidFill>
                <a:latin typeface="Verdana" panose="020B0604030504040204" pitchFamily="34" charset="0"/>
              </a:rPr>
              <a:t>                    </a:t>
            </a:r>
            <a:r>
              <a:rPr lang="zh-CN" altLang="zh-CN" sz="900" b="1">
                <a:solidFill>
                  <a:srgbClr val="000000"/>
                </a:solidFill>
                <a:latin typeface="Verdana" panose="020B0604030504040204" pitchFamily="34" charset="0"/>
              </a:rPr>
              <a:t>分样本特征，</a:t>
            </a:r>
            <a:r>
              <a:rPr lang="zh-CN" altLang="zh-CN" sz="900">
                <a:solidFill>
                  <a:srgbClr val="000000"/>
                </a:solidFill>
                <a:latin typeface="Verdana" panose="020B0604030504040204" pitchFamily="34" charset="0"/>
              </a:rPr>
              <a:t> 在这些随机选择的部分样本特征中选择一个最优的特征来做决策树的左右子树划分</a:t>
            </a:r>
            <a:endParaRPr lang="zh-CN" altLang="zh-CN" sz="900">
              <a:latin typeface="Arial" panose="020B0604020202020204" pitchFamily="34" charset="0"/>
            </a:endParaRPr>
          </a:p>
          <a:p>
            <a:pPr marL="0" indent="0">
              <a:lnSpc>
                <a:spcPct val="150000"/>
              </a:lnSpc>
              <a:spcBef>
                <a:spcPct val="0"/>
              </a:spcBef>
              <a:buNone/>
            </a:pPr>
            <a:r>
              <a:rPr lang="zh-CN" altLang="zh-CN" sz="900">
                <a:solidFill>
                  <a:srgbClr val="000000"/>
                </a:solidFill>
                <a:latin typeface="Verdana" panose="020B0604030504040204" pitchFamily="34" charset="0"/>
              </a:rPr>
              <a:t>　　　　2) 如果是分类算法预测，则T个弱学习器投出最多票数的类别或者类别之一为最终类别。如果是回归算法，T个弱学习器</a:t>
            </a:r>
            <a:r>
              <a:rPr lang="en-US" altLang="zh-CN" sz="900">
                <a:solidFill>
                  <a:srgbClr val="000000"/>
                </a:solidFill>
                <a:latin typeface="Verdana" panose="020B0604030504040204" pitchFamily="34" charset="0"/>
              </a:rPr>
              <a:t>  </a:t>
            </a:r>
          </a:p>
          <a:p>
            <a:pPr marL="0" indent="0">
              <a:lnSpc>
                <a:spcPct val="150000"/>
              </a:lnSpc>
              <a:spcBef>
                <a:spcPct val="0"/>
              </a:spcBef>
              <a:buNone/>
            </a:pPr>
            <a:r>
              <a:rPr lang="en-US" altLang="zh-CN" sz="900">
                <a:solidFill>
                  <a:srgbClr val="000000"/>
                </a:solidFill>
                <a:latin typeface="Verdana" panose="020B0604030504040204" pitchFamily="34" charset="0"/>
              </a:rPr>
              <a:t>                </a:t>
            </a:r>
            <a:r>
              <a:rPr lang="zh-CN" altLang="zh-CN" sz="900">
                <a:solidFill>
                  <a:srgbClr val="000000"/>
                </a:solidFill>
                <a:latin typeface="Verdana" panose="020B0604030504040204" pitchFamily="34" charset="0"/>
              </a:rPr>
              <a:t>得到的回归结果进行算术平均得到的值为最终的模型输出。</a:t>
            </a:r>
            <a:endParaRPr lang="zh-CN" altLang="zh-CN" sz="900">
              <a:latin typeface="Arial" panose="020B0604020202020204" pitchFamily="34" charset="0"/>
            </a:endParaRPr>
          </a:p>
        </p:txBody>
      </p:sp>
      <p:pic>
        <p:nvPicPr>
          <p:cNvPr id="2355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7447" y="1434704"/>
            <a:ext cx="4367213" cy="226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651" y="1920478"/>
            <a:ext cx="3307556"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9421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lang="zh-CN" altLang="en-US" b="1" smtClean="0"/>
              <a:t>随机森林小结</a:t>
            </a:r>
            <a:br>
              <a:rPr lang="zh-CN" altLang="en-US" b="1" smtClean="0"/>
            </a:br>
            <a:endParaRPr lang="zh-CN" altLang="en-US" smtClean="0"/>
          </a:p>
        </p:txBody>
      </p:sp>
      <p:sp>
        <p:nvSpPr>
          <p:cNvPr id="3" name="内容占位符 2"/>
          <p:cNvSpPr>
            <a:spLocks noGrp="1"/>
          </p:cNvSpPr>
          <p:nvPr>
            <p:ph idx="1"/>
          </p:nvPr>
        </p:nvSpPr>
        <p:spPr>
          <a:xfrm>
            <a:off x="628650" y="1776413"/>
            <a:ext cx="7886700" cy="4087416"/>
          </a:xfrm>
        </p:spPr>
        <p:txBody>
          <a:bodyPr rtlCol="0">
            <a:normAutofit/>
          </a:bodyPr>
          <a:lstStyle/>
          <a:p>
            <a:pPr eaLnBrk="1" fontAlgn="auto" hangingPunct="1">
              <a:lnSpc>
                <a:spcPct val="170000"/>
              </a:lnSpc>
              <a:spcAft>
                <a:spcPts val="0"/>
              </a:spcAft>
              <a:defRPr/>
            </a:pPr>
            <a:r>
              <a:rPr lang="zh-CN" altLang="en-US" sz="1100" dirty="0" smtClean="0"/>
              <a:t>作为</a:t>
            </a:r>
            <a:r>
              <a:rPr lang="zh-CN" altLang="en-US" sz="1100" dirty="0"/>
              <a:t>一个可以高度并行化的算法，</a:t>
            </a:r>
            <a:r>
              <a:rPr lang="en-US" altLang="zh-CN" sz="1100" dirty="0"/>
              <a:t>RF</a:t>
            </a:r>
            <a:r>
              <a:rPr lang="zh-CN" altLang="en-US" sz="1100" dirty="0"/>
              <a:t>在大数据时候大有可为。 这里也对常规的随机森林算法的优缺点做一个总结</a:t>
            </a:r>
            <a:r>
              <a:rPr lang="zh-CN" altLang="en-US" sz="1100" dirty="0" smtClean="0"/>
              <a:t>。</a:t>
            </a:r>
          </a:p>
          <a:p>
            <a:pPr marL="0" indent="0" eaLnBrk="1" fontAlgn="auto" hangingPunct="1">
              <a:lnSpc>
                <a:spcPct val="170000"/>
              </a:lnSpc>
              <a:spcAft>
                <a:spcPts val="0"/>
              </a:spcAft>
              <a:buNone/>
              <a:defRPr/>
            </a:pPr>
            <a:r>
              <a:rPr lang="zh-CN" altLang="en-US" sz="1100" dirty="0" smtClean="0"/>
              <a:t>　</a:t>
            </a:r>
            <a:r>
              <a:rPr lang="en-US" altLang="zh-CN" sz="1100" dirty="0" smtClean="0"/>
              <a:t>RF</a:t>
            </a:r>
            <a:r>
              <a:rPr lang="zh-CN" altLang="en-US" sz="1100" dirty="0" smtClean="0"/>
              <a:t>的主要优点有：</a:t>
            </a:r>
            <a:endParaRPr lang="en-US" altLang="zh-CN" sz="1100" dirty="0" smtClean="0"/>
          </a:p>
          <a:p>
            <a:pPr marL="0" indent="0" eaLnBrk="1" fontAlgn="auto" hangingPunct="1">
              <a:lnSpc>
                <a:spcPct val="170000"/>
              </a:lnSpc>
              <a:spcAft>
                <a:spcPts val="0"/>
              </a:spcAft>
              <a:buNone/>
              <a:defRPr/>
            </a:pPr>
            <a:r>
              <a:rPr lang="en-US" altLang="zh-CN" sz="1100" dirty="0" smtClean="0"/>
              <a:t>1</a:t>
            </a:r>
            <a:r>
              <a:rPr lang="zh-CN" altLang="en-US" sz="1100" dirty="0"/>
              <a:t>） 训练可以高度并行化，对于大数据时代的大样本训练速度有优势</a:t>
            </a:r>
            <a:r>
              <a:rPr lang="zh-CN" altLang="en-US" sz="1100" dirty="0" smtClean="0"/>
              <a:t>。</a:t>
            </a:r>
            <a:endParaRPr lang="en-US" altLang="zh-CN" sz="1100" dirty="0" smtClean="0"/>
          </a:p>
          <a:p>
            <a:pPr marL="0" indent="0" eaLnBrk="1" fontAlgn="auto" hangingPunct="1">
              <a:lnSpc>
                <a:spcPct val="170000"/>
              </a:lnSpc>
              <a:spcAft>
                <a:spcPts val="0"/>
              </a:spcAft>
              <a:buNone/>
              <a:defRPr/>
            </a:pPr>
            <a:r>
              <a:rPr lang="en-US" altLang="zh-CN" sz="1100" dirty="0" smtClean="0"/>
              <a:t>2</a:t>
            </a:r>
            <a:r>
              <a:rPr lang="zh-CN" altLang="en-US" sz="1100" dirty="0"/>
              <a:t>） 由于可以随机选择决策树节点划分特征，这样在样本特征维度很高的时候</a:t>
            </a:r>
            <a:r>
              <a:rPr lang="zh-CN" altLang="en-US" sz="1100" dirty="0" smtClean="0"/>
              <a:t>，仍然能高效的训练模型。</a:t>
            </a:r>
            <a:endParaRPr lang="zh-CN" altLang="en-US" sz="1100" dirty="0"/>
          </a:p>
          <a:p>
            <a:pPr marL="0" indent="0" eaLnBrk="1" fontAlgn="auto" hangingPunct="1">
              <a:lnSpc>
                <a:spcPct val="170000"/>
              </a:lnSpc>
              <a:spcAft>
                <a:spcPts val="0"/>
              </a:spcAft>
              <a:buNone/>
              <a:defRPr/>
            </a:pPr>
            <a:r>
              <a:rPr lang="en-US" altLang="zh-CN" sz="1100" dirty="0" smtClean="0"/>
              <a:t>3</a:t>
            </a:r>
            <a:r>
              <a:rPr lang="zh-CN" altLang="en-US" sz="1100" dirty="0" smtClean="0"/>
              <a:t>）即便</a:t>
            </a:r>
            <a:r>
              <a:rPr lang="zh-CN" altLang="en-US" sz="1100" dirty="0"/>
              <a:t>有很大一部分数据缺失，仍能维持很高</a:t>
            </a:r>
            <a:r>
              <a:rPr lang="zh-CN" altLang="en-US" sz="1100" dirty="0" smtClean="0"/>
              <a:t>准确度。</a:t>
            </a:r>
            <a:endParaRPr lang="en-US" altLang="zh-CN" sz="1100" dirty="0" smtClean="0"/>
          </a:p>
          <a:p>
            <a:pPr marL="0" indent="0" eaLnBrk="1" fontAlgn="auto" hangingPunct="1">
              <a:lnSpc>
                <a:spcPct val="170000"/>
              </a:lnSpc>
              <a:spcAft>
                <a:spcPts val="0"/>
              </a:spcAft>
              <a:buNone/>
              <a:defRPr/>
            </a:pPr>
            <a:r>
              <a:rPr lang="en-US" altLang="zh-CN" sz="1100" dirty="0" smtClean="0"/>
              <a:t>4</a:t>
            </a:r>
            <a:r>
              <a:rPr lang="zh-CN" altLang="en-US" sz="1100" dirty="0"/>
              <a:t>） 由于采用了</a:t>
            </a:r>
            <a:r>
              <a:rPr lang="zh-CN" altLang="en-US" sz="1100" dirty="0" smtClean="0"/>
              <a:t>随机采样，</a:t>
            </a:r>
            <a:r>
              <a:rPr lang="zh-CN" altLang="en-US" sz="1100" dirty="0"/>
              <a:t>泛化能力强，不容易出现过</a:t>
            </a:r>
            <a:r>
              <a:rPr lang="zh-CN" altLang="en-US" sz="1100" dirty="0" smtClean="0"/>
              <a:t>拟合。</a:t>
            </a:r>
            <a:endParaRPr lang="zh-CN" altLang="en-US" sz="1100" dirty="0"/>
          </a:p>
          <a:p>
            <a:pPr marL="0" indent="0" eaLnBrk="1" fontAlgn="auto" hangingPunct="1">
              <a:lnSpc>
                <a:spcPct val="170000"/>
              </a:lnSpc>
              <a:spcAft>
                <a:spcPts val="0"/>
              </a:spcAft>
              <a:buNone/>
              <a:defRPr/>
            </a:pPr>
            <a:r>
              <a:rPr lang="en-US" altLang="zh-CN" sz="1100" dirty="0" smtClean="0"/>
              <a:t>5</a:t>
            </a:r>
            <a:r>
              <a:rPr lang="zh-CN" altLang="en-US" sz="1100" dirty="0"/>
              <a:t>） 相对于</a:t>
            </a:r>
            <a:r>
              <a:rPr lang="en-US" altLang="zh-CN" sz="1100" dirty="0"/>
              <a:t>Boosting</a:t>
            </a:r>
            <a:r>
              <a:rPr lang="zh-CN" altLang="en-US" sz="1100" dirty="0"/>
              <a:t>系列的</a:t>
            </a:r>
            <a:r>
              <a:rPr lang="en-US" altLang="zh-CN" sz="1100" dirty="0" err="1"/>
              <a:t>Adaboost</a:t>
            </a:r>
            <a:r>
              <a:rPr lang="zh-CN" altLang="en-US" sz="1100" dirty="0"/>
              <a:t>和</a:t>
            </a:r>
            <a:r>
              <a:rPr lang="en-US" altLang="zh-CN" sz="1100" dirty="0"/>
              <a:t>GBDT</a:t>
            </a:r>
            <a:r>
              <a:rPr lang="zh-CN" altLang="en-US" sz="1100" dirty="0"/>
              <a:t>， </a:t>
            </a:r>
            <a:r>
              <a:rPr lang="en-US" altLang="zh-CN" sz="1100" dirty="0"/>
              <a:t>RF</a:t>
            </a:r>
            <a:r>
              <a:rPr lang="zh-CN" altLang="en-US" sz="1100" dirty="0"/>
              <a:t>实现比较简单。</a:t>
            </a:r>
          </a:p>
          <a:p>
            <a:pPr marL="0" indent="0" eaLnBrk="1" fontAlgn="auto" hangingPunct="1">
              <a:lnSpc>
                <a:spcPct val="170000"/>
              </a:lnSpc>
              <a:spcAft>
                <a:spcPts val="0"/>
              </a:spcAft>
              <a:buNone/>
              <a:defRPr/>
            </a:pPr>
            <a:r>
              <a:rPr lang="en-US" altLang="zh-CN" sz="1100" dirty="0" smtClean="0"/>
              <a:t>    RF</a:t>
            </a:r>
            <a:r>
              <a:rPr lang="zh-CN" altLang="en-US" sz="1100" dirty="0"/>
              <a:t>的主要缺点有：</a:t>
            </a:r>
          </a:p>
          <a:p>
            <a:pPr marL="0" indent="0" eaLnBrk="1" fontAlgn="auto" hangingPunct="1">
              <a:lnSpc>
                <a:spcPct val="170000"/>
              </a:lnSpc>
              <a:spcAft>
                <a:spcPts val="0"/>
              </a:spcAft>
              <a:buNone/>
              <a:defRPr/>
            </a:pPr>
            <a:r>
              <a:rPr lang="en-US" altLang="zh-CN" sz="1100" dirty="0" smtClean="0"/>
              <a:t>1</a:t>
            </a:r>
            <a:r>
              <a:rPr lang="zh-CN" altLang="en-US" sz="1100" dirty="0"/>
              <a:t>）对于许多统计建模者来说，随机森林给人的感觉像是一个黑盒子</a:t>
            </a:r>
            <a:r>
              <a:rPr lang="en-US" altLang="zh-CN" sz="1100" dirty="0"/>
              <a:t>——</a:t>
            </a:r>
            <a:r>
              <a:rPr lang="zh-CN" altLang="en-US" sz="1100" dirty="0"/>
              <a:t>你几乎无法控制模型内部的运行，只能在不同的参数和随机种子之间进行</a:t>
            </a:r>
            <a:r>
              <a:rPr lang="zh-CN" altLang="en-US" sz="1100" dirty="0" smtClean="0"/>
              <a:t>尝试</a:t>
            </a:r>
            <a:endParaRPr lang="en-US" altLang="zh-CN" sz="1100" dirty="0" smtClean="0"/>
          </a:p>
          <a:p>
            <a:pPr marL="0" indent="0" eaLnBrk="1" fontAlgn="auto" hangingPunct="1">
              <a:lnSpc>
                <a:spcPct val="170000"/>
              </a:lnSpc>
              <a:spcAft>
                <a:spcPts val="0"/>
              </a:spcAft>
              <a:buNone/>
              <a:defRPr/>
            </a:pPr>
            <a:r>
              <a:rPr lang="en-US" altLang="zh-CN" sz="1100" dirty="0" smtClean="0"/>
              <a:t>2)</a:t>
            </a:r>
            <a:r>
              <a:rPr lang="zh-CN" altLang="en-US" sz="1100" dirty="0"/>
              <a:t>随机森林在解决回归问题时并没有像它在分类中表现的那么好，这是因为它并不能给出一个连续型的输出。当进行回归时，随机森林不能够作出超越训练集数据范围的预测，这可能导致在对</a:t>
            </a:r>
            <a:r>
              <a:rPr lang="zh-CN" altLang="en-US" sz="1100" dirty="0" smtClean="0"/>
              <a:t>某些有</a:t>
            </a:r>
            <a:r>
              <a:rPr lang="zh-CN" altLang="en-US" sz="1100" dirty="0"/>
              <a:t>特定噪声的数据进行建模时出现过度拟合。</a:t>
            </a:r>
          </a:p>
        </p:txBody>
      </p:sp>
    </p:spTree>
    <p:extLst>
      <p:ext uri="{BB962C8B-B14F-4D97-AF65-F5344CB8AC3E}">
        <p14:creationId xmlns:p14="http://schemas.microsoft.com/office/powerpoint/2010/main" val="1970829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4431</TotalTime>
  <Words>7095</Words>
  <Application>Microsoft Office PowerPoint</Application>
  <PresentationFormat>全屏显示(4:3)</PresentationFormat>
  <Paragraphs>868</Paragraphs>
  <Slides>91</Slides>
  <Notes>57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5" baseType="lpstr">
      <vt:lpstr>MathJax_Main</vt:lpstr>
      <vt:lpstr>MathJax_Math-italic</vt:lpstr>
      <vt:lpstr>等线</vt:lpstr>
      <vt:lpstr>华文仿宋</vt:lpstr>
      <vt:lpstr>宋体</vt:lpstr>
      <vt:lpstr>微软雅黑</vt:lpstr>
      <vt:lpstr>Arial</vt:lpstr>
      <vt:lpstr>Cambria Math</vt:lpstr>
      <vt:lpstr>Times New Roman</vt:lpstr>
      <vt:lpstr>Verdana</vt:lpstr>
      <vt:lpstr>Wingdings</vt:lpstr>
      <vt:lpstr>Wingdings 2</vt:lpstr>
      <vt:lpstr>默认设计模板</vt:lpstr>
      <vt:lpstr>演示文稿</vt:lpstr>
      <vt:lpstr>Gradient Boosting Decision Tree</vt:lpstr>
      <vt:lpstr>大纲</vt:lpstr>
      <vt:lpstr>PowerPoint 演示文稿</vt:lpstr>
      <vt:lpstr>Decision Tree</vt:lpstr>
      <vt:lpstr>特征选择</vt:lpstr>
      <vt:lpstr>Decision Tree</vt:lpstr>
      <vt:lpstr>Example</vt:lpstr>
      <vt:lpstr>CART算法</vt:lpstr>
      <vt:lpstr>CART剪枝</vt:lpstr>
      <vt:lpstr>Ensemble Learning</vt:lpstr>
      <vt:lpstr>Bagging</vt:lpstr>
      <vt:lpstr>Stacking</vt:lpstr>
      <vt:lpstr>Boosting</vt:lpstr>
      <vt:lpstr>AdaBoost</vt:lpstr>
      <vt:lpstr>第二部分 Gradient Boosting Decision Tree</vt:lpstr>
      <vt:lpstr>GBDT=GB(Gradient Boosting)+DT(Decision Tree)</vt:lpstr>
      <vt:lpstr>GB(Gradient Boosting)</vt:lpstr>
      <vt:lpstr>Traditional Boosting  Gradient Boosting  </vt:lpstr>
      <vt:lpstr>Traditional Boosting  Gradient Boosting </vt:lpstr>
      <vt:lpstr>Gradient Descent  Gradient Boosting</vt:lpstr>
      <vt:lpstr>泰勒公式</vt:lpstr>
      <vt:lpstr>梯度下降法（Gradient Descend Method）</vt:lpstr>
      <vt:lpstr>牛顿法（Newton’s Method）</vt:lpstr>
      <vt:lpstr>参数空间函数空间</vt:lpstr>
      <vt:lpstr>Gradient Descent  Gradient Boosting</vt:lpstr>
      <vt:lpstr>Gradient Descent  Gradient Boosting</vt:lpstr>
      <vt:lpstr>Gradient Descent  Gradient Boosting</vt:lpstr>
      <vt:lpstr>Gradient Descent Boosting的框架</vt:lpstr>
      <vt:lpstr>GBDT的两种描述形式</vt:lpstr>
      <vt:lpstr>基于梯度的版本</vt:lpstr>
      <vt:lpstr>基于残差的版本</vt:lpstr>
      <vt:lpstr>基于残差的版本</vt:lpstr>
      <vt:lpstr>两种版本的对比</vt:lpstr>
      <vt:lpstr>Regularization</vt:lpstr>
      <vt:lpstr>Regularization</vt:lpstr>
      <vt:lpstr>Regularization</vt:lpstr>
      <vt:lpstr>Regularization</vt:lpstr>
      <vt:lpstr>第三部分 Gradient Boosting 的分类与回归</vt:lpstr>
      <vt:lpstr>回归</vt:lpstr>
      <vt:lpstr>    平方损失              绝对值损失</vt:lpstr>
      <vt:lpstr>Huber损失</vt:lpstr>
      <vt:lpstr>分类</vt:lpstr>
      <vt:lpstr>两类分布</vt:lpstr>
      <vt:lpstr>PowerPoint 演示文稿</vt:lpstr>
      <vt:lpstr>PowerPoint 演示文稿</vt:lpstr>
      <vt:lpstr>PowerPoint 演示文稿</vt:lpstr>
      <vt:lpstr>多分类</vt:lpstr>
      <vt:lpstr>PowerPoint 演示文稿</vt:lpstr>
      <vt:lpstr>多分类</vt:lpstr>
      <vt:lpstr>多分类例子</vt:lpstr>
      <vt:lpstr>PowerPoint 演示文稿</vt:lpstr>
      <vt:lpstr>PowerPoint 演示文稿</vt:lpstr>
      <vt:lpstr>PowerPoint 演示文稿</vt:lpstr>
      <vt:lpstr>Part4 XGBoost： A scalable Tree Boosting System</vt:lpstr>
      <vt:lpstr>介绍</vt:lpstr>
      <vt:lpstr>XGBoost 模型</vt:lpstr>
      <vt:lpstr>确定 leaf score 叶节点权值</vt:lpstr>
      <vt:lpstr>XGBoost 在 GBDT上做了哪些改进</vt:lpstr>
      <vt:lpstr>SPLIT FINDING ALGORITHMS 寻找分位点算法</vt:lpstr>
      <vt:lpstr>SPLIT FINDING  Approximate Algorithm</vt:lpstr>
      <vt:lpstr>SPLIT FINDING ALGORITHMS</vt:lpstr>
      <vt:lpstr>Column Block</vt:lpstr>
      <vt:lpstr>Column Block  For Parallel Learning</vt:lpstr>
      <vt:lpstr>Column Block</vt:lpstr>
      <vt:lpstr>总结</vt:lpstr>
      <vt:lpstr>第五部分 GBDT的应用</vt:lpstr>
      <vt:lpstr>GBDT应用</vt:lpstr>
      <vt:lpstr>GBDT应用于回归问题</vt:lpstr>
      <vt:lpstr>GBDT应用于分类问题</vt:lpstr>
      <vt:lpstr>多分类</vt:lpstr>
      <vt:lpstr>Practical Lessons from Predicting Clicks on Ads at Facebook (ACM 2014)</vt:lpstr>
      <vt:lpstr>TEM: Tree-enhanced Embedding Model for Explainable Recommendation  (WWW 2018)</vt:lpstr>
      <vt:lpstr>小结</vt:lpstr>
      <vt:lpstr>第六部分 Bagging</vt:lpstr>
      <vt:lpstr>Why bagging?</vt:lpstr>
      <vt:lpstr>Bagging 介绍</vt:lpstr>
      <vt:lpstr>Bootstrapping</vt:lpstr>
      <vt:lpstr>Out-of-bag estimate</vt:lpstr>
      <vt:lpstr>Bagging算法流程</vt:lpstr>
      <vt:lpstr>Bagging VS Boosting</vt:lpstr>
      <vt:lpstr>组成</vt:lpstr>
      <vt:lpstr>样本选择</vt:lpstr>
      <vt:lpstr>模型训练</vt:lpstr>
      <vt:lpstr>预测函数</vt:lpstr>
      <vt:lpstr>样例权重</vt:lpstr>
      <vt:lpstr>Which is the best？ </vt:lpstr>
      <vt:lpstr>PowerPoint 演示文稿</vt:lpstr>
      <vt:lpstr> AdaBoost + 决策树 = 提升树  Gradient Boosting + 决策树 = GBDT  Bagging + 决策树 =？ </vt:lpstr>
      <vt:lpstr>随机森林算法介绍</vt:lpstr>
      <vt:lpstr>算法流程</vt:lpstr>
      <vt:lpstr>随机森林小结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华东师范大学生命科学学院</dc:title>
  <dc:creator>liuhuan</dc:creator>
  <cp:lastModifiedBy>K L</cp:lastModifiedBy>
  <cp:revision>219</cp:revision>
  <dcterms:created xsi:type="dcterms:W3CDTF">2011-06-14T05:49:02Z</dcterms:created>
  <dcterms:modified xsi:type="dcterms:W3CDTF">2018-04-18T09:53:04Z</dcterms:modified>
</cp:coreProperties>
</file>